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handoutMasterIdLst>
    <p:handoutMasterId r:id="rId22"/>
  </p:handoutMasterIdLst>
  <p:sldIdLst>
    <p:sldId id="256" r:id="rId2"/>
    <p:sldId id="272" r:id="rId3"/>
    <p:sldId id="258" r:id="rId4"/>
    <p:sldId id="263" r:id="rId5"/>
    <p:sldId id="259" r:id="rId6"/>
    <p:sldId id="264" r:id="rId7"/>
    <p:sldId id="265" r:id="rId8"/>
    <p:sldId id="266" r:id="rId9"/>
    <p:sldId id="267" r:id="rId10"/>
    <p:sldId id="273" r:id="rId11"/>
    <p:sldId id="274" r:id="rId12"/>
    <p:sldId id="270" r:id="rId13"/>
    <p:sldId id="260" r:id="rId14"/>
    <p:sldId id="275" r:id="rId15"/>
    <p:sldId id="271" r:id="rId16"/>
    <p:sldId id="261" r:id="rId17"/>
    <p:sldId id="268" r:id="rId18"/>
    <p:sldId id="269" r:id="rId19"/>
    <p:sldId id="262" r:id="rId20"/>
  </p:sldIdLst>
  <p:sldSz cx="12192000"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BEBD"/>
    <a:srgbClr val="039BE7"/>
    <a:srgbClr val="6790B1"/>
    <a:srgbClr val="4960A1"/>
    <a:srgbClr val="3072BA"/>
    <a:srgbClr val="A36D75"/>
    <a:srgbClr val="A9A57C"/>
    <a:srgbClr val="7EA8B4"/>
    <a:srgbClr val="AB9974"/>
    <a:srgbClr val="47C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00" autoAdjust="0"/>
    <p:restoredTop sz="78273" autoAdjust="0"/>
  </p:normalViewPr>
  <p:slideViewPr>
    <p:cSldViewPr snapToGrid="0">
      <p:cViewPr>
        <p:scale>
          <a:sx n="75" d="100"/>
          <a:sy n="75" d="100"/>
        </p:scale>
        <p:origin x="-1284"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0E2AA-40BF-4D49-99CF-D2393DD4D035}" type="doc">
      <dgm:prSet loTypeId="urn:microsoft.com/office/officeart/2008/layout/VerticalCurvedList" loCatId="list" qsTypeId="urn:microsoft.com/office/officeart/2005/8/quickstyle/simple1" qsCatId="simple" csTypeId="urn:microsoft.com/office/officeart/2005/8/colors/colorful1" csCatId="colorful" phldr="1"/>
      <dgm:spPr/>
    </dgm:pt>
    <dgm:pt modelId="{8FE5ACB9-C856-46E2-B0F0-F08FABA3F1E0}">
      <dgm:prSet phldrT="[Text]"/>
      <dgm:spPr/>
      <dgm:t>
        <a:bodyPr/>
        <a:lstStyle/>
        <a:p>
          <a:r>
            <a:rPr lang="de-CH" smtClean="0"/>
            <a:t>AUTONOMY</a:t>
          </a:r>
          <a:endParaRPr lang="de-CH"/>
        </a:p>
      </dgm:t>
    </dgm:pt>
    <dgm:pt modelId="{EA3DDBEC-2C9F-4056-A8D9-358596F2CE58}" type="parTrans" cxnId="{6F18E84B-7440-4CC6-BFD3-7DA53BDF6637}">
      <dgm:prSet/>
      <dgm:spPr/>
      <dgm:t>
        <a:bodyPr/>
        <a:lstStyle/>
        <a:p>
          <a:endParaRPr lang="de-CH"/>
        </a:p>
      </dgm:t>
    </dgm:pt>
    <dgm:pt modelId="{259FC111-109B-46DE-A9B8-3D2F71C16A8C}" type="sibTrans" cxnId="{6F18E84B-7440-4CC6-BFD3-7DA53BDF6637}">
      <dgm:prSet/>
      <dgm:spPr/>
      <dgm:t>
        <a:bodyPr/>
        <a:lstStyle/>
        <a:p>
          <a:endParaRPr lang="de-CH"/>
        </a:p>
      </dgm:t>
    </dgm:pt>
    <dgm:pt modelId="{8A9CBAAD-FE8D-46B4-A1C4-0F2A3E6AC72C}">
      <dgm:prSet/>
      <dgm:spPr/>
      <dgm:t>
        <a:bodyPr/>
        <a:lstStyle/>
        <a:p>
          <a:r>
            <a:rPr lang="en-US" dirty="0" smtClean="0"/>
            <a:t>COMPETENCE</a:t>
          </a:r>
        </a:p>
      </dgm:t>
    </dgm:pt>
    <dgm:pt modelId="{1CC1B271-3BAD-43F8-B506-D24BE4E6ED52}" type="parTrans" cxnId="{89EF6C32-7032-45B4-866E-DC7CE0470822}">
      <dgm:prSet/>
      <dgm:spPr/>
      <dgm:t>
        <a:bodyPr/>
        <a:lstStyle/>
        <a:p>
          <a:endParaRPr lang="de-CH"/>
        </a:p>
      </dgm:t>
    </dgm:pt>
    <dgm:pt modelId="{F69EA509-6C23-4FEC-BC8E-BA732EC61902}" type="sibTrans" cxnId="{89EF6C32-7032-45B4-866E-DC7CE0470822}">
      <dgm:prSet/>
      <dgm:spPr/>
      <dgm:t>
        <a:bodyPr/>
        <a:lstStyle/>
        <a:p>
          <a:endParaRPr lang="de-CH"/>
        </a:p>
      </dgm:t>
    </dgm:pt>
    <dgm:pt modelId="{C432A976-1B71-4B3D-9DA1-598E42C5AB0B}">
      <dgm:prSet/>
      <dgm:spPr/>
      <dgm:t>
        <a:bodyPr/>
        <a:lstStyle/>
        <a:p>
          <a:r>
            <a:rPr lang="en-US" dirty="0" smtClean="0"/>
            <a:t>RELATEDNESS</a:t>
          </a:r>
        </a:p>
      </dgm:t>
    </dgm:pt>
    <dgm:pt modelId="{E89243CA-47DA-4651-85A5-09A9780CD8C8}" type="parTrans" cxnId="{00A1F9FB-0288-4AD4-BBFE-F39A57CE00AE}">
      <dgm:prSet/>
      <dgm:spPr/>
      <dgm:t>
        <a:bodyPr/>
        <a:lstStyle/>
        <a:p>
          <a:endParaRPr lang="de-CH"/>
        </a:p>
      </dgm:t>
    </dgm:pt>
    <dgm:pt modelId="{162BD153-D3D3-4B84-A609-9E7851CA0333}" type="sibTrans" cxnId="{00A1F9FB-0288-4AD4-BBFE-F39A57CE00AE}">
      <dgm:prSet/>
      <dgm:spPr/>
      <dgm:t>
        <a:bodyPr/>
        <a:lstStyle/>
        <a:p>
          <a:endParaRPr lang="de-CH"/>
        </a:p>
      </dgm:t>
    </dgm:pt>
    <dgm:pt modelId="{DE5CC253-A66B-49C4-B9CA-5C24E9DA8FC3}" type="pres">
      <dgm:prSet presAssocID="{6D70E2AA-40BF-4D49-99CF-D2393DD4D035}" presName="Name0" presStyleCnt="0">
        <dgm:presLayoutVars>
          <dgm:chMax val="7"/>
          <dgm:chPref val="7"/>
          <dgm:dir/>
        </dgm:presLayoutVars>
      </dgm:prSet>
      <dgm:spPr/>
    </dgm:pt>
    <dgm:pt modelId="{AEF229E3-D775-4B27-BAE6-C0936C706C09}" type="pres">
      <dgm:prSet presAssocID="{6D70E2AA-40BF-4D49-99CF-D2393DD4D035}" presName="Name1" presStyleCnt="0"/>
      <dgm:spPr/>
    </dgm:pt>
    <dgm:pt modelId="{FE917945-7BFC-420F-80EB-E88F31877F4F}" type="pres">
      <dgm:prSet presAssocID="{6D70E2AA-40BF-4D49-99CF-D2393DD4D035}" presName="cycle" presStyleCnt="0"/>
      <dgm:spPr/>
    </dgm:pt>
    <dgm:pt modelId="{1DEC142E-AD45-4548-B019-6DC4E233BFA5}" type="pres">
      <dgm:prSet presAssocID="{6D70E2AA-40BF-4D49-99CF-D2393DD4D035}" presName="srcNode" presStyleLbl="node1" presStyleIdx="0" presStyleCnt="3"/>
      <dgm:spPr/>
    </dgm:pt>
    <dgm:pt modelId="{8A421105-6AF1-43B1-994A-1FA79E71E67E}" type="pres">
      <dgm:prSet presAssocID="{6D70E2AA-40BF-4D49-99CF-D2393DD4D035}" presName="conn" presStyleLbl="parChTrans1D2" presStyleIdx="0" presStyleCnt="1"/>
      <dgm:spPr/>
      <dgm:t>
        <a:bodyPr/>
        <a:lstStyle/>
        <a:p>
          <a:endParaRPr lang="de-CH"/>
        </a:p>
      </dgm:t>
    </dgm:pt>
    <dgm:pt modelId="{20A9C902-2AA2-4535-95CF-1B6DBD234814}" type="pres">
      <dgm:prSet presAssocID="{6D70E2AA-40BF-4D49-99CF-D2393DD4D035}" presName="extraNode" presStyleLbl="node1" presStyleIdx="0" presStyleCnt="3"/>
      <dgm:spPr/>
    </dgm:pt>
    <dgm:pt modelId="{1BF4956C-BA5B-4313-B096-F2E8911C9FDA}" type="pres">
      <dgm:prSet presAssocID="{6D70E2AA-40BF-4D49-99CF-D2393DD4D035}" presName="dstNode" presStyleLbl="node1" presStyleIdx="0" presStyleCnt="3"/>
      <dgm:spPr/>
    </dgm:pt>
    <dgm:pt modelId="{A910456B-7D37-43F2-8718-E9AD6886B4BF}" type="pres">
      <dgm:prSet presAssocID="{8FE5ACB9-C856-46E2-B0F0-F08FABA3F1E0}" presName="text_1" presStyleLbl="node1" presStyleIdx="0" presStyleCnt="3">
        <dgm:presLayoutVars>
          <dgm:bulletEnabled val="1"/>
        </dgm:presLayoutVars>
      </dgm:prSet>
      <dgm:spPr/>
      <dgm:t>
        <a:bodyPr/>
        <a:lstStyle/>
        <a:p>
          <a:endParaRPr lang="de-CH"/>
        </a:p>
      </dgm:t>
    </dgm:pt>
    <dgm:pt modelId="{7B7CA715-FD13-403F-8915-DEBF647E2E5D}" type="pres">
      <dgm:prSet presAssocID="{8FE5ACB9-C856-46E2-B0F0-F08FABA3F1E0}" presName="accent_1" presStyleCnt="0"/>
      <dgm:spPr/>
    </dgm:pt>
    <dgm:pt modelId="{AC515ACD-E5DC-44BC-9AD0-1B216FCCD0D3}" type="pres">
      <dgm:prSet presAssocID="{8FE5ACB9-C856-46E2-B0F0-F08FABA3F1E0}" presName="accentRepeatNode" presStyleLbl="solidFgAcc1" presStyleIdx="0" presStyleCnt="3"/>
      <dgm:spPr/>
    </dgm:pt>
    <dgm:pt modelId="{DD5CD06B-DB58-4023-884F-6F84456E8A28}" type="pres">
      <dgm:prSet presAssocID="{8A9CBAAD-FE8D-46B4-A1C4-0F2A3E6AC72C}" presName="text_2" presStyleLbl="node1" presStyleIdx="1" presStyleCnt="3">
        <dgm:presLayoutVars>
          <dgm:bulletEnabled val="1"/>
        </dgm:presLayoutVars>
      </dgm:prSet>
      <dgm:spPr/>
      <dgm:t>
        <a:bodyPr/>
        <a:lstStyle/>
        <a:p>
          <a:endParaRPr lang="de-CH"/>
        </a:p>
      </dgm:t>
    </dgm:pt>
    <dgm:pt modelId="{44BA3DDE-74FB-4A1B-9327-C39BF023CD72}" type="pres">
      <dgm:prSet presAssocID="{8A9CBAAD-FE8D-46B4-A1C4-0F2A3E6AC72C}" presName="accent_2" presStyleCnt="0"/>
      <dgm:spPr/>
    </dgm:pt>
    <dgm:pt modelId="{461DA7C1-1209-485C-9773-3DDED5562869}" type="pres">
      <dgm:prSet presAssocID="{8A9CBAAD-FE8D-46B4-A1C4-0F2A3E6AC72C}" presName="accentRepeatNode" presStyleLbl="solidFgAcc1" presStyleIdx="1" presStyleCnt="3"/>
      <dgm:spPr/>
    </dgm:pt>
    <dgm:pt modelId="{A03364B3-FF2B-450C-BB28-CF0EA3FA160C}" type="pres">
      <dgm:prSet presAssocID="{C432A976-1B71-4B3D-9DA1-598E42C5AB0B}" presName="text_3" presStyleLbl="node1" presStyleIdx="2" presStyleCnt="3">
        <dgm:presLayoutVars>
          <dgm:bulletEnabled val="1"/>
        </dgm:presLayoutVars>
      </dgm:prSet>
      <dgm:spPr/>
      <dgm:t>
        <a:bodyPr/>
        <a:lstStyle/>
        <a:p>
          <a:endParaRPr lang="de-CH"/>
        </a:p>
      </dgm:t>
    </dgm:pt>
    <dgm:pt modelId="{621CC4DA-EF62-4482-99B3-476CCAAE7BBF}" type="pres">
      <dgm:prSet presAssocID="{C432A976-1B71-4B3D-9DA1-598E42C5AB0B}" presName="accent_3" presStyleCnt="0"/>
      <dgm:spPr/>
    </dgm:pt>
    <dgm:pt modelId="{262283D1-4A49-4492-925E-FD519F922214}" type="pres">
      <dgm:prSet presAssocID="{C432A976-1B71-4B3D-9DA1-598E42C5AB0B}" presName="accentRepeatNode" presStyleLbl="solidFgAcc1" presStyleIdx="2" presStyleCnt="3"/>
      <dgm:spPr/>
    </dgm:pt>
  </dgm:ptLst>
  <dgm:cxnLst>
    <dgm:cxn modelId="{0AA60D08-1711-4156-9EE4-B039CA07DD34}" type="presOf" srcId="{6D70E2AA-40BF-4D49-99CF-D2393DD4D035}" destId="{DE5CC253-A66B-49C4-B9CA-5C24E9DA8FC3}" srcOrd="0" destOrd="0" presId="urn:microsoft.com/office/officeart/2008/layout/VerticalCurvedList"/>
    <dgm:cxn modelId="{4A5E5E9A-0E8E-4805-99F0-68003C67193E}" type="presOf" srcId="{C432A976-1B71-4B3D-9DA1-598E42C5AB0B}" destId="{A03364B3-FF2B-450C-BB28-CF0EA3FA160C}" srcOrd="0" destOrd="0" presId="urn:microsoft.com/office/officeart/2008/layout/VerticalCurvedList"/>
    <dgm:cxn modelId="{591D381C-5DC0-4115-948F-B56816E83E00}" type="presOf" srcId="{8FE5ACB9-C856-46E2-B0F0-F08FABA3F1E0}" destId="{A910456B-7D37-43F2-8718-E9AD6886B4BF}" srcOrd="0" destOrd="0" presId="urn:microsoft.com/office/officeart/2008/layout/VerticalCurvedList"/>
    <dgm:cxn modelId="{00A1F9FB-0288-4AD4-BBFE-F39A57CE00AE}" srcId="{6D70E2AA-40BF-4D49-99CF-D2393DD4D035}" destId="{C432A976-1B71-4B3D-9DA1-598E42C5AB0B}" srcOrd="2" destOrd="0" parTransId="{E89243CA-47DA-4651-85A5-09A9780CD8C8}" sibTransId="{162BD153-D3D3-4B84-A609-9E7851CA0333}"/>
    <dgm:cxn modelId="{B15F556C-31F3-42CD-A17E-E5737B89D37D}" type="presOf" srcId="{8A9CBAAD-FE8D-46B4-A1C4-0F2A3E6AC72C}" destId="{DD5CD06B-DB58-4023-884F-6F84456E8A28}" srcOrd="0" destOrd="0" presId="urn:microsoft.com/office/officeart/2008/layout/VerticalCurvedList"/>
    <dgm:cxn modelId="{6F18E84B-7440-4CC6-BFD3-7DA53BDF6637}" srcId="{6D70E2AA-40BF-4D49-99CF-D2393DD4D035}" destId="{8FE5ACB9-C856-46E2-B0F0-F08FABA3F1E0}" srcOrd="0" destOrd="0" parTransId="{EA3DDBEC-2C9F-4056-A8D9-358596F2CE58}" sibTransId="{259FC111-109B-46DE-A9B8-3D2F71C16A8C}"/>
    <dgm:cxn modelId="{77EC2C53-CB2C-4B38-AC14-3E5487135AB8}" type="presOf" srcId="{259FC111-109B-46DE-A9B8-3D2F71C16A8C}" destId="{8A421105-6AF1-43B1-994A-1FA79E71E67E}" srcOrd="0" destOrd="0" presId="urn:microsoft.com/office/officeart/2008/layout/VerticalCurvedList"/>
    <dgm:cxn modelId="{89EF6C32-7032-45B4-866E-DC7CE0470822}" srcId="{6D70E2AA-40BF-4D49-99CF-D2393DD4D035}" destId="{8A9CBAAD-FE8D-46B4-A1C4-0F2A3E6AC72C}" srcOrd="1" destOrd="0" parTransId="{1CC1B271-3BAD-43F8-B506-D24BE4E6ED52}" sibTransId="{F69EA509-6C23-4FEC-BC8E-BA732EC61902}"/>
    <dgm:cxn modelId="{4D309CAC-5900-42EF-AED4-DE59B013674A}" type="presParOf" srcId="{DE5CC253-A66B-49C4-B9CA-5C24E9DA8FC3}" destId="{AEF229E3-D775-4B27-BAE6-C0936C706C09}" srcOrd="0" destOrd="0" presId="urn:microsoft.com/office/officeart/2008/layout/VerticalCurvedList"/>
    <dgm:cxn modelId="{8E999300-98FD-4ACB-99F2-C988F110918B}" type="presParOf" srcId="{AEF229E3-D775-4B27-BAE6-C0936C706C09}" destId="{FE917945-7BFC-420F-80EB-E88F31877F4F}" srcOrd="0" destOrd="0" presId="urn:microsoft.com/office/officeart/2008/layout/VerticalCurvedList"/>
    <dgm:cxn modelId="{2903D8BA-2B2E-4590-90E7-734D3FD4ADA9}" type="presParOf" srcId="{FE917945-7BFC-420F-80EB-E88F31877F4F}" destId="{1DEC142E-AD45-4548-B019-6DC4E233BFA5}" srcOrd="0" destOrd="0" presId="urn:microsoft.com/office/officeart/2008/layout/VerticalCurvedList"/>
    <dgm:cxn modelId="{D2F4698D-84B0-4B5D-B4B6-C8DF9DB90326}" type="presParOf" srcId="{FE917945-7BFC-420F-80EB-E88F31877F4F}" destId="{8A421105-6AF1-43B1-994A-1FA79E71E67E}" srcOrd="1" destOrd="0" presId="urn:microsoft.com/office/officeart/2008/layout/VerticalCurvedList"/>
    <dgm:cxn modelId="{4A39FFCD-C8E0-4789-894B-C8F34B985A1E}" type="presParOf" srcId="{FE917945-7BFC-420F-80EB-E88F31877F4F}" destId="{20A9C902-2AA2-4535-95CF-1B6DBD234814}" srcOrd="2" destOrd="0" presId="urn:microsoft.com/office/officeart/2008/layout/VerticalCurvedList"/>
    <dgm:cxn modelId="{192713C0-28EC-4FD5-AE5E-76D938119682}" type="presParOf" srcId="{FE917945-7BFC-420F-80EB-E88F31877F4F}" destId="{1BF4956C-BA5B-4313-B096-F2E8911C9FDA}" srcOrd="3" destOrd="0" presId="urn:microsoft.com/office/officeart/2008/layout/VerticalCurvedList"/>
    <dgm:cxn modelId="{AA76D854-DA52-453D-BF7E-5E745B959C74}" type="presParOf" srcId="{AEF229E3-D775-4B27-BAE6-C0936C706C09}" destId="{A910456B-7D37-43F2-8718-E9AD6886B4BF}" srcOrd="1" destOrd="0" presId="urn:microsoft.com/office/officeart/2008/layout/VerticalCurvedList"/>
    <dgm:cxn modelId="{8373D5F0-11BF-477B-BC0C-E8E81146524F}" type="presParOf" srcId="{AEF229E3-D775-4B27-BAE6-C0936C706C09}" destId="{7B7CA715-FD13-403F-8915-DEBF647E2E5D}" srcOrd="2" destOrd="0" presId="urn:microsoft.com/office/officeart/2008/layout/VerticalCurvedList"/>
    <dgm:cxn modelId="{334A3EDC-56E8-423A-937F-D0BA4B1EE480}" type="presParOf" srcId="{7B7CA715-FD13-403F-8915-DEBF647E2E5D}" destId="{AC515ACD-E5DC-44BC-9AD0-1B216FCCD0D3}" srcOrd="0" destOrd="0" presId="urn:microsoft.com/office/officeart/2008/layout/VerticalCurvedList"/>
    <dgm:cxn modelId="{BD4E6E40-7B1C-4E51-BDED-43AC124B7490}" type="presParOf" srcId="{AEF229E3-D775-4B27-BAE6-C0936C706C09}" destId="{DD5CD06B-DB58-4023-884F-6F84456E8A28}" srcOrd="3" destOrd="0" presId="urn:microsoft.com/office/officeart/2008/layout/VerticalCurvedList"/>
    <dgm:cxn modelId="{08D1052B-9BB4-427B-BEF7-379CFF48EB79}" type="presParOf" srcId="{AEF229E3-D775-4B27-BAE6-C0936C706C09}" destId="{44BA3DDE-74FB-4A1B-9327-C39BF023CD72}" srcOrd="4" destOrd="0" presId="urn:microsoft.com/office/officeart/2008/layout/VerticalCurvedList"/>
    <dgm:cxn modelId="{03BF14C5-9CBD-4EDF-BF95-876B98E78492}" type="presParOf" srcId="{44BA3DDE-74FB-4A1B-9327-C39BF023CD72}" destId="{461DA7C1-1209-485C-9773-3DDED5562869}" srcOrd="0" destOrd="0" presId="urn:microsoft.com/office/officeart/2008/layout/VerticalCurvedList"/>
    <dgm:cxn modelId="{7604399E-428A-4EB9-BFA1-FC36F3C077D3}" type="presParOf" srcId="{AEF229E3-D775-4B27-BAE6-C0936C706C09}" destId="{A03364B3-FF2B-450C-BB28-CF0EA3FA160C}" srcOrd="5" destOrd="0" presId="urn:microsoft.com/office/officeart/2008/layout/VerticalCurvedList"/>
    <dgm:cxn modelId="{DDCE25A9-4758-496D-98D2-97FA6079676D}" type="presParOf" srcId="{AEF229E3-D775-4B27-BAE6-C0936C706C09}" destId="{621CC4DA-EF62-4482-99B3-476CCAAE7BBF}" srcOrd="6" destOrd="0" presId="urn:microsoft.com/office/officeart/2008/layout/VerticalCurvedList"/>
    <dgm:cxn modelId="{84582114-5F34-431A-A207-77A469A3B6F8}" type="presParOf" srcId="{621CC4DA-EF62-4482-99B3-476CCAAE7BBF}" destId="{262283D1-4A49-4492-925E-FD519F92221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21105-6AF1-43B1-994A-1FA79E71E67E}">
      <dsp:nvSpPr>
        <dsp:cNvPr id="0" name=""/>
        <dsp:cNvSpPr/>
      </dsp:nvSpPr>
      <dsp:spPr>
        <a:xfrm>
          <a:off x="-6125176" y="-937410"/>
          <a:ext cx="7293488" cy="7293488"/>
        </a:xfrm>
        <a:prstGeom prst="blockArc">
          <a:avLst>
            <a:gd name="adj1" fmla="val 18900000"/>
            <a:gd name="adj2" fmla="val 2700000"/>
            <a:gd name="adj3" fmla="val 296"/>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10456B-7D37-43F2-8718-E9AD6886B4BF}">
      <dsp:nvSpPr>
        <dsp:cNvPr id="0" name=""/>
        <dsp:cNvSpPr/>
      </dsp:nvSpPr>
      <dsp:spPr>
        <a:xfrm>
          <a:off x="752110" y="541866"/>
          <a:ext cx="4288885" cy="108373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lvl="0" algn="l" defTabSz="1422400">
            <a:lnSpc>
              <a:spcPct val="90000"/>
            </a:lnSpc>
            <a:spcBef>
              <a:spcPct val="0"/>
            </a:spcBef>
            <a:spcAft>
              <a:spcPct val="35000"/>
            </a:spcAft>
          </a:pPr>
          <a:r>
            <a:rPr lang="de-CH" sz="3200" kern="1200" smtClean="0"/>
            <a:t>AUTONOMY</a:t>
          </a:r>
          <a:endParaRPr lang="de-CH" sz="3200" kern="1200"/>
        </a:p>
      </dsp:txBody>
      <dsp:txXfrm>
        <a:off x="752110" y="541866"/>
        <a:ext cx="4288885" cy="1083733"/>
      </dsp:txXfrm>
    </dsp:sp>
    <dsp:sp modelId="{AC515ACD-E5DC-44BC-9AD0-1B216FCCD0D3}">
      <dsp:nvSpPr>
        <dsp:cNvPr id="0" name=""/>
        <dsp:cNvSpPr/>
      </dsp:nvSpPr>
      <dsp:spPr>
        <a:xfrm>
          <a:off x="74777" y="406400"/>
          <a:ext cx="1354666" cy="1354666"/>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5CD06B-DB58-4023-884F-6F84456E8A28}">
      <dsp:nvSpPr>
        <dsp:cNvPr id="0" name=""/>
        <dsp:cNvSpPr/>
      </dsp:nvSpPr>
      <dsp:spPr>
        <a:xfrm>
          <a:off x="1146048" y="2167466"/>
          <a:ext cx="3894948" cy="108373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COMPETENCE</a:t>
          </a:r>
        </a:p>
      </dsp:txBody>
      <dsp:txXfrm>
        <a:off x="1146048" y="2167466"/>
        <a:ext cx="3894948" cy="1083733"/>
      </dsp:txXfrm>
    </dsp:sp>
    <dsp:sp modelId="{461DA7C1-1209-485C-9773-3DDED5562869}">
      <dsp:nvSpPr>
        <dsp:cNvPr id="0" name=""/>
        <dsp:cNvSpPr/>
      </dsp:nvSpPr>
      <dsp:spPr>
        <a:xfrm>
          <a:off x="468714" y="2032000"/>
          <a:ext cx="1354666" cy="1354666"/>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3364B3-FF2B-450C-BB28-CF0EA3FA160C}">
      <dsp:nvSpPr>
        <dsp:cNvPr id="0" name=""/>
        <dsp:cNvSpPr/>
      </dsp:nvSpPr>
      <dsp:spPr>
        <a:xfrm>
          <a:off x="752110" y="3793066"/>
          <a:ext cx="4288885" cy="108373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RELATEDNESS</a:t>
          </a:r>
        </a:p>
      </dsp:txBody>
      <dsp:txXfrm>
        <a:off x="752110" y="3793066"/>
        <a:ext cx="4288885" cy="1083733"/>
      </dsp:txXfrm>
    </dsp:sp>
    <dsp:sp modelId="{262283D1-4A49-4492-925E-FD519F922214}">
      <dsp:nvSpPr>
        <dsp:cNvPr id="0" name=""/>
        <dsp:cNvSpPr/>
      </dsp:nvSpPr>
      <dsp:spPr>
        <a:xfrm>
          <a:off x="74777" y="3657600"/>
          <a:ext cx="1354666" cy="1354666"/>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1EF031-2752-439E-9E72-8993DBEB40E1}" type="datetimeFigureOut">
              <a:rPr lang="el-GR" smtClean="0"/>
              <a:pPr/>
              <a:t>9/6/2018</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0E2DBF-0DAB-4E21-A5C7-2CAD955B0115}" type="slidenum">
              <a:rPr lang="el-GR" smtClean="0"/>
              <a:pPr/>
              <a:t>‹Nr.›</a:t>
            </a:fld>
            <a:endParaRPr lang="el-GR"/>
          </a:p>
        </p:txBody>
      </p:sp>
    </p:spTree>
    <p:extLst>
      <p:ext uri="{BB962C8B-B14F-4D97-AF65-F5344CB8AC3E}">
        <p14:creationId xmlns:p14="http://schemas.microsoft.com/office/powerpoint/2010/main" val="1285284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89615-5283-4ED8-A1C8-BD4EA17902C0}" type="datetimeFigureOut">
              <a:rPr lang="en-GB" smtClean="0"/>
              <a:pPr/>
              <a:t>09/06/2018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748B2-7BBB-4B8D-9690-2A4E53DBCE9F}" type="slidenum">
              <a:rPr lang="en-GB" smtClean="0"/>
              <a:pPr/>
              <a:t>‹Nr.›</a:t>
            </a:fld>
            <a:endParaRPr lang="en-GB"/>
          </a:p>
        </p:txBody>
      </p:sp>
    </p:spTree>
    <p:extLst>
      <p:ext uri="{BB962C8B-B14F-4D97-AF65-F5344CB8AC3E}">
        <p14:creationId xmlns:p14="http://schemas.microsoft.com/office/powerpoint/2010/main" val="28919490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EEB748B2-7BBB-4B8D-9690-2A4E53DBCE9F}"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Aim: </a:t>
            </a:r>
            <a:r>
              <a:rPr lang="en-GB" sz="1200" kern="1200" dirty="0" smtClean="0">
                <a:solidFill>
                  <a:schemeClr val="tx1"/>
                </a:solidFill>
                <a:effectLst/>
                <a:latin typeface="+mn-lt"/>
                <a:ea typeface="+mn-ea"/>
                <a:cs typeface="+mn-cs"/>
              </a:rPr>
              <a:t>the trainers can use these different situations to motivate migrant students to locate characteristics around them. The trainers can use own experiences and integrate them within the stories told and presented.</a:t>
            </a:r>
            <a:endParaRPr lang="de-CH"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The </a:t>
            </a:r>
            <a:r>
              <a:rPr lang="de-CH" dirty="0" err="1" smtClean="0"/>
              <a:t>stories</a:t>
            </a:r>
            <a:r>
              <a:rPr lang="de-CH" dirty="0" smtClean="0"/>
              <a:t> </a:t>
            </a:r>
            <a:r>
              <a:rPr lang="de-CH" dirty="0" err="1" smtClean="0"/>
              <a:t>depicts</a:t>
            </a:r>
            <a:r>
              <a:rPr lang="de-CH" dirty="0" smtClean="0"/>
              <a:t> different </a:t>
            </a:r>
            <a:r>
              <a:rPr lang="de-CH" dirty="0" err="1" smtClean="0"/>
              <a:t>motivations</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migration</a:t>
            </a:r>
            <a:r>
              <a:rPr lang="de-CH" baseline="0" dirty="0" smtClean="0"/>
              <a:t> </a:t>
            </a:r>
            <a:r>
              <a:rPr lang="de-CH" baseline="0" dirty="0" err="1" smtClean="0"/>
              <a:t>and</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integration</a:t>
            </a:r>
            <a:r>
              <a:rPr lang="de-CH" baseline="0" dirty="0" smtClean="0"/>
              <a:t>. </a:t>
            </a:r>
            <a:r>
              <a:rPr lang="de-CH" b="1" baseline="0" dirty="0" smtClean="0"/>
              <a:t>–&gt; </a:t>
            </a:r>
            <a:r>
              <a:rPr lang="de-CH" b="1" baseline="0" dirty="0" err="1" smtClean="0"/>
              <a:t>here</a:t>
            </a:r>
            <a:r>
              <a:rPr lang="de-CH" b="1" baseline="0" dirty="0" smtClean="0"/>
              <a:t> </a:t>
            </a:r>
            <a:r>
              <a:rPr lang="de-CH" b="1" baseline="0" dirty="0" err="1" smtClean="0"/>
              <a:t>the</a:t>
            </a:r>
            <a:r>
              <a:rPr lang="de-CH" b="1" baseline="0" dirty="0" smtClean="0"/>
              <a:t> </a:t>
            </a:r>
            <a:r>
              <a:rPr lang="de-CH" b="1" baseline="0" dirty="0" err="1" smtClean="0"/>
              <a:t>focus</a:t>
            </a:r>
            <a:r>
              <a:rPr lang="de-CH" b="1" baseline="0" dirty="0" smtClean="0"/>
              <a:t> </a:t>
            </a:r>
            <a:r>
              <a:rPr lang="de-CH" b="1" baseline="0" dirty="0" err="1" smtClean="0"/>
              <a:t>is</a:t>
            </a:r>
            <a:r>
              <a:rPr lang="de-CH" b="1" baseline="0" dirty="0" smtClean="0"/>
              <a:t> on </a:t>
            </a:r>
            <a:r>
              <a:rPr lang="de-CH" b="1" baseline="0" dirty="0" err="1" smtClean="0"/>
              <a:t>the</a:t>
            </a:r>
            <a:r>
              <a:rPr lang="de-CH" b="1" baseline="0" dirty="0" smtClean="0"/>
              <a:t> </a:t>
            </a:r>
            <a:r>
              <a:rPr lang="de-CH" b="1" baseline="0" dirty="0" err="1" smtClean="0"/>
              <a:t>motivation</a:t>
            </a:r>
            <a:r>
              <a:rPr lang="de-CH" b="1" baseline="0" dirty="0" smtClean="0"/>
              <a:t> </a:t>
            </a:r>
            <a:r>
              <a:rPr lang="de-CH" b="1" baseline="0" dirty="0" err="1" smtClean="0"/>
              <a:t>to</a:t>
            </a:r>
            <a:r>
              <a:rPr lang="de-CH" b="1" baseline="0" dirty="0" smtClean="0"/>
              <a:t> </a:t>
            </a:r>
            <a:r>
              <a:rPr lang="de-CH" b="1" baseline="0" dirty="0" err="1" smtClean="0"/>
              <a:t>integrate</a:t>
            </a:r>
            <a:endParaRPr lang="de-CH" b="1" dirty="0" smtClean="0"/>
          </a:p>
          <a:p>
            <a:endParaRPr lang="de-CH"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11</a:t>
            </a:fld>
            <a:endParaRPr lang="en-GB"/>
          </a:p>
        </p:txBody>
      </p:sp>
    </p:spTree>
    <p:extLst>
      <p:ext uri="{BB962C8B-B14F-4D97-AF65-F5344CB8AC3E}">
        <p14:creationId xmlns:p14="http://schemas.microsoft.com/office/powerpoint/2010/main" val="116332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Aim: </a:t>
            </a:r>
            <a:r>
              <a:rPr lang="en-GB" sz="1200" kern="1200" dirty="0" smtClean="0">
                <a:solidFill>
                  <a:schemeClr val="tx1"/>
                </a:solidFill>
                <a:effectLst/>
                <a:latin typeface="+mn-lt"/>
                <a:ea typeface="+mn-ea"/>
                <a:cs typeface="+mn-cs"/>
              </a:rPr>
              <a:t>this activity will allow the participants to help their students develop a personal plan of integration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discuss it. </a:t>
            </a:r>
            <a:endParaRPr lang="de-CH" sz="1200" kern="1200" dirty="0" smtClean="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19</a:t>
            </a:fld>
            <a:endParaRPr lang="en-GB"/>
          </a:p>
        </p:txBody>
      </p:sp>
    </p:spTree>
    <p:extLst>
      <p:ext uri="{BB962C8B-B14F-4D97-AF65-F5344CB8AC3E}">
        <p14:creationId xmlns:p14="http://schemas.microsoft.com/office/powerpoint/2010/main" val="287434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EEB748B2-7BBB-4B8D-9690-2A4E53DBCE9F}"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Aim: </a:t>
            </a:r>
            <a:r>
              <a:rPr lang="en-GB" sz="1200" kern="1200" dirty="0" smtClean="0">
                <a:solidFill>
                  <a:schemeClr val="tx1"/>
                </a:solidFill>
                <a:effectLst/>
                <a:latin typeface="+mn-lt"/>
                <a:ea typeface="+mn-ea"/>
                <a:cs typeface="+mn-cs"/>
              </a:rPr>
              <a:t>the trainers can use these different situations to motivate migrant students to locate characteristics around them. The trainers can use own experiences and integrate them within the stories told and presented.</a:t>
            </a:r>
            <a:endParaRPr lang="de-CH" sz="1200" kern="1200" dirty="0" smtClean="0">
              <a:solidFill>
                <a:schemeClr val="tx1"/>
              </a:solidFill>
              <a:effectLst/>
              <a:latin typeface="+mn-lt"/>
              <a:ea typeface="+mn-ea"/>
              <a:cs typeface="+mn-cs"/>
            </a:endParaRPr>
          </a:p>
          <a:p>
            <a:r>
              <a:rPr lang="de-CH" dirty="0" smtClean="0"/>
              <a:t>The </a:t>
            </a:r>
            <a:r>
              <a:rPr lang="de-CH" dirty="0" err="1" smtClean="0"/>
              <a:t>stories</a:t>
            </a:r>
            <a:r>
              <a:rPr lang="de-CH" dirty="0" smtClean="0"/>
              <a:t> </a:t>
            </a:r>
            <a:r>
              <a:rPr lang="de-CH" dirty="0" err="1" smtClean="0"/>
              <a:t>depicts</a:t>
            </a:r>
            <a:r>
              <a:rPr lang="de-CH" dirty="0" smtClean="0"/>
              <a:t> different </a:t>
            </a:r>
            <a:r>
              <a:rPr lang="de-CH" dirty="0" err="1" smtClean="0"/>
              <a:t>motivations</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migration</a:t>
            </a:r>
            <a:r>
              <a:rPr lang="de-CH" baseline="0" dirty="0" smtClean="0"/>
              <a:t> </a:t>
            </a:r>
            <a:r>
              <a:rPr lang="de-CH" baseline="0" dirty="0" err="1" smtClean="0"/>
              <a:t>and</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integration</a:t>
            </a:r>
            <a:r>
              <a:rPr lang="de-CH" baseline="0" dirty="0" smtClean="0"/>
              <a:t>. </a:t>
            </a:r>
            <a:r>
              <a:rPr lang="de-CH" b="1" baseline="0" dirty="0" smtClean="0"/>
              <a:t>–&gt; </a:t>
            </a:r>
            <a:r>
              <a:rPr lang="de-CH" b="1" baseline="0" dirty="0" err="1" smtClean="0"/>
              <a:t>here</a:t>
            </a:r>
            <a:r>
              <a:rPr lang="de-CH" b="1" baseline="0" dirty="0" smtClean="0"/>
              <a:t> </a:t>
            </a:r>
            <a:r>
              <a:rPr lang="de-CH" b="1" baseline="0" dirty="0" err="1" smtClean="0"/>
              <a:t>the</a:t>
            </a:r>
            <a:r>
              <a:rPr lang="de-CH" b="1" baseline="0" dirty="0" smtClean="0"/>
              <a:t> </a:t>
            </a:r>
            <a:r>
              <a:rPr lang="de-CH" b="1" baseline="0" dirty="0" err="1" smtClean="0"/>
              <a:t>focus</a:t>
            </a:r>
            <a:r>
              <a:rPr lang="de-CH" b="1" baseline="0" dirty="0" smtClean="0"/>
              <a:t> </a:t>
            </a:r>
            <a:r>
              <a:rPr lang="de-CH" b="1" baseline="0" dirty="0" err="1" smtClean="0"/>
              <a:t>is</a:t>
            </a:r>
            <a:r>
              <a:rPr lang="de-CH" b="1" baseline="0" dirty="0" smtClean="0"/>
              <a:t> on </a:t>
            </a:r>
            <a:r>
              <a:rPr lang="de-CH" b="1" baseline="0" dirty="0" err="1" smtClean="0"/>
              <a:t>the</a:t>
            </a:r>
            <a:r>
              <a:rPr lang="de-CH" b="1" baseline="0" dirty="0" smtClean="0"/>
              <a:t> </a:t>
            </a:r>
            <a:r>
              <a:rPr lang="de-CH" b="1" baseline="0" dirty="0" err="1" smtClean="0"/>
              <a:t>motivation</a:t>
            </a:r>
            <a:r>
              <a:rPr lang="de-CH" b="1" baseline="0" dirty="0" smtClean="0"/>
              <a:t> </a:t>
            </a:r>
            <a:r>
              <a:rPr lang="de-CH" b="1" baseline="0" dirty="0" err="1" smtClean="0"/>
              <a:t>to</a:t>
            </a:r>
            <a:r>
              <a:rPr lang="de-CH" b="1" baseline="0" dirty="0" smtClean="0"/>
              <a:t> </a:t>
            </a:r>
            <a:r>
              <a:rPr lang="de-CH" b="1" baseline="0" dirty="0" err="1" smtClean="0"/>
              <a:t>migrate</a:t>
            </a:r>
            <a:endParaRPr lang="de-CH" b="1"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4</a:t>
            </a:fld>
            <a:endParaRPr lang="en-GB"/>
          </a:p>
        </p:txBody>
      </p:sp>
    </p:spTree>
    <p:extLst>
      <p:ext uri="{BB962C8B-B14F-4D97-AF65-F5344CB8AC3E}">
        <p14:creationId xmlns:p14="http://schemas.microsoft.com/office/powerpoint/2010/main" val="426549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Aim: </a:t>
            </a:r>
            <a:r>
              <a:rPr lang="en-GB" sz="1200" kern="1200" dirty="0" smtClean="0">
                <a:solidFill>
                  <a:schemeClr val="tx1"/>
                </a:solidFill>
                <a:effectLst/>
                <a:latin typeface="+mn-lt"/>
                <a:ea typeface="+mn-ea"/>
                <a:cs typeface="+mn-cs"/>
              </a:rPr>
              <a:t>the trainers can use these different situations to motivate migrant students to locate characteristics around them. The trainers can use own experiences and integrate them within the stories told and presented.</a:t>
            </a:r>
            <a:endParaRPr lang="de-CH" sz="1200" kern="1200" dirty="0" smtClean="0">
              <a:solidFill>
                <a:schemeClr val="tx1"/>
              </a:solidFill>
              <a:effectLst/>
              <a:latin typeface="+mn-lt"/>
              <a:ea typeface="+mn-ea"/>
              <a:cs typeface="+mn-cs"/>
            </a:endParaRPr>
          </a:p>
          <a:p>
            <a:r>
              <a:rPr lang="de-CH" dirty="0" smtClean="0"/>
              <a:t>The </a:t>
            </a:r>
            <a:r>
              <a:rPr lang="de-CH" dirty="0" err="1" smtClean="0"/>
              <a:t>stories</a:t>
            </a:r>
            <a:r>
              <a:rPr lang="de-CH" dirty="0" smtClean="0"/>
              <a:t> </a:t>
            </a:r>
            <a:r>
              <a:rPr lang="de-CH" dirty="0" err="1" smtClean="0"/>
              <a:t>depicts</a:t>
            </a:r>
            <a:r>
              <a:rPr lang="de-CH" dirty="0" smtClean="0"/>
              <a:t> different </a:t>
            </a:r>
            <a:r>
              <a:rPr lang="de-CH" dirty="0" err="1" smtClean="0"/>
              <a:t>motivations</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migration</a:t>
            </a:r>
            <a:r>
              <a:rPr lang="de-CH" baseline="0" dirty="0" smtClean="0"/>
              <a:t> </a:t>
            </a:r>
            <a:r>
              <a:rPr lang="de-CH" baseline="0" dirty="0" err="1" smtClean="0"/>
              <a:t>and</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integration</a:t>
            </a:r>
            <a:r>
              <a:rPr lang="de-CH" baseline="0" dirty="0" smtClean="0"/>
              <a:t>. </a:t>
            </a:r>
            <a:r>
              <a:rPr lang="de-CH" b="1" baseline="0" dirty="0" smtClean="0"/>
              <a:t>–&gt; </a:t>
            </a:r>
            <a:r>
              <a:rPr lang="de-CH" b="1" baseline="0" dirty="0" err="1" smtClean="0"/>
              <a:t>here</a:t>
            </a:r>
            <a:r>
              <a:rPr lang="de-CH" b="1" baseline="0" dirty="0" smtClean="0"/>
              <a:t> </a:t>
            </a:r>
            <a:r>
              <a:rPr lang="de-CH" b="1" baseline="0" dirty="0" err="1" smtClean="0"/>
              <a:t>the</a:t>
            </a:r>
            <a:r>
              <a:rPr lang="de-CH" b="1" baseline="0" dirty="0" smtClean="0"/>
              <a:t> </a:t>
            </a:r>
            <a:r>
              <a:rPr lang="de-CH" b="1" baseline="0" dirty="0" err="1" smtClean="0"/>
              <a:t>focus</a:t>
            </a:r>
            <a:r>
              <a:rPr lang="de-CH" b="1" baseline="0" dirty="0" smtClean="0"/>
              <a:t> </a:t>
            </a:r>
            <a:r>
              <a:rPr lang="de-CH" b="1" baseline="0" dirty="0" err="1" smtClean="0"/>
              <a:t>is</a:t>
            </a:r>
            <a:r>
              <a:rPr lang="de-CH" b="1" baseline="0" dirty="0" smtClean="0"/>
              <a:t> on </a:t>
            </a:r>
            <a:r>
              <a:rPr lang="de-CH" b="1" baseline="0" dirty="0" err="1" smtClean="0"/>
              <a:t>the</a:t>
            </a:r>
            <a:r>
              <a:rPr lang="de-CH" b="1" baseline="0" dirty="0" smtClean="0"/>
              <a:t> </a:t>
            </a:r>
            <a:r>
              <a:rPr lang="de-CH" b="1" baseline="0" dirty="0" err="1" smtClean="0"/>
              <a:t>motivation</a:t>
            </a:r>
            <a:r>
              <a:rPr lang="de-CH" b="1" baseline="0" dirty="0" smtClean="0"/>
              <a:t> </a:t>
            </a:r>
            <a:r>
              <a:rPr lang="de-CH" b="1" baseline="0" dirty="0" err="1" smtClean="0"/>
              <a:t>to</a:t>
            </a:r>
            <a:r>
              <a:rPr lang="de-CH" b="1" baseline="0" dirty="0" smtClean="0"/>
              <a:t> </a:t>
            </a:r>
            <a:r>
              <a:rPr lang="de-CH" b="1" baseline="0" dirty="0" err="1" smtClean="0"/>
              <a:t>migrate</a:t>
            </a:r>
            <a:endParaRPr lang="de-CH" b="1"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5</a:t>
            </a:fld>
            <a:endParaRPr lang="en-GB"/>
          </a:p>
        </p:txBody>
      </p:sp>
    </p:spTree>
    <p:extLst>
      <p:ext uri="{BB962C8B-B14F-4D97-AF65-F5344CB8AC3E}">
        <p14:creationId xmlns:p14="http://schemas.microsoft.com/office/powerpoint/2010/main" val="2663633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Aim: </a:t>
            </a:r>
            <a:r>
              <a:rPr lang="en-GB" sz="1200" kern="1200" dirty="0" smtClean="0">
                <a:solidFill>
                  <a:schemeClr val="tx1"/>
                </a:solidFill>
                <a:effectLst/>
                <a:latin typeface="+mn-lt"/>
                <a:ea typeface="+mn-ea"/>
                <a:cs typeface="+mn-cs"/>
              </a:rPr>
              <a:t>the trainers can use these different situations to motivate migrant students to locate characteristics around them. The trainers can use own experiences and integrate them within the stories told and presented.</a:t>
            </a:r>
            <a:endParaRPr lang="de-CH" sz="1200" kern="1200" dirty="0" smtClean="0">
              <a:solidFill>
                <a:schemeClr val="tx1"/>
              </a:solidFill>
              <a:effectLst/>
              <a:latin typeface="+mn-lt"/>
              <a:ea typeface="+mn-ea"/>
              <a:cs typeface="+mn-cs"/>
            </a:endParaRPr>
          </a:p>
          <a:p>
            <a:r>
              <a:rPr lang="de-CH" dirty="0" smtClean="0"/>
              <a:t>The </a:t>
            </a:r>
            <a:r>
              <a:rPr lang="de-CH" dirty="0" err="1" smtClean="0"/>
              <a:t>stories</a:t>
            </a:r>
            <a:r>
              <a:rPr lang="de-CH" dirty="0" smtClean="0"/>
              <a:t> </a:t>
            </a:r>
            <a:r>
              <a:rPr lang="de-CH" dirty="0" err="1" smtClean="0"/>
              <a:t>depicts</a:t>
            </a:r>
            <a:r>
              <a:rPr lang="de-CH" dirty="0" smtClean="0"/>
              <a:t> different </a:t>
            </a:r>
            <a:r>
              <a:rPr lang="de-CH" dirty="0" err="1" smtClean="0"/>
              <a:t>motivations</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migration</a:t>
            </a:r>
            <a:r>
              <a:rPr lang="de-CH" baseline="0" dirty="0" smtClean="0"/>
              <a:t> </a:t>
            </a:r>
            <a:r>
              <a:rPr lang="de-CH" baseline="0" dirty="0" err="1" smtClean="0"/>
              <a:t>and</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integration</a:t>
            </a:r>
            <a:r>
              <a:rPr lang="de-CH" baseline="0" dirty="0" smtClean="0"/>
              <a:t>. </a:t>
            </a:r>
            <a:r>
              <a:rPr lang="de-CH" b="1" baseline="0" dirty="0" smtClean="0"/>
              <a:t>–&gt; </a:t>
            </a:r>
            <a:r>
              <a:rPr lang="de-CH" b="1" baseline="0" dirty="0" err="1" smtClean="0"/>
              <a:t>here</a:t>
            </a:r>
            <a:r>
              <a:rPr lang="de-CH" b="1" baseline="0" dirty="0" smtClean="0"/>
              <a:t> </a:t>
            </a:r>
            <a:r>
              <a:rPr lang="de-CH" b="1" baseline="0" dirty="0" err="1" smtClean="0"/>
              <a:t>the</a:t>
            </a:r>
            <a:r>
              <a:rPr lang="de-CH" b="1" baseline="0" dirty="0" smtClean="0"/>
              <a:t> </a:t>
            </a:r>
            <a:r>
              <a:rPr lang="de-CH" b="1" baseline="0" dirty="0" err="1" smtClean="0"/>
              <a:t>focus</a:t>
            </a:r>
            <a:r>
              <a:rPr lang="de-CH" b="1" baseline="0" dirty="0" smtClean="0"/>
              <a:t> </a:t>
            </a:r>
            <a:r>
              <a:rPr lang="de-CH" b="1" baseline="0" dirty="0" err="1" smtClean="0"/>
              <a:t>is</a:t>
            </a:r>
            <a:r>
              <a:rPr lang="de-CH" b="1" baseline="0" dirty="0" smtClean="0"/>
              <a:t> on </a:t>
            </a:r>
            <a:r>
              <a:rPr lang="de-CH" b="1" baseline="0" dirty="0" err="1" smtClean="0"/>
              <a:t>the</a:t>
            </a:r>
            <a:r>
              <a:rPr lang="de-CH" b="1" baseline="0" dirty="0" smtClean="0"/>
              <a:t> </a:t>
            </a:r>
            <a:r>
              <a:rPr lang="de-CH" b="1" baseline="0" dirty="0" err="1" smtClean="0"/>
              <a:t>motivation</a:t>
            </a:r>
            <a:r>
              <a:rPr lang="de-CH" b="1" baseline="0" dirty="0" smtClean="0"/>
              <a:t> </a:t>
            </a:r>
            <a:r>
              <a:rPr lang="de-CH" b="1" baseline="0" dirty="0" err="1" smtClean="0"/>
              <a:t>to</a:t>
            </a:r>
            <a:r>
              <a:rPr lang="de-CH" b="1" baseline="0" dirty="0" smtClean="0"/>
              <a:t> </a:t>
            </a:r>
            <a:r>
              <a:rPr lang="de-CH" b="1" baseline="0" dirty="0" err="1" smtClean="0"/>
              <a:t>migrate</a:t>
            </a:r>
            <a:endParaRPr lang="de-CH" b="1"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6</a:t>
            </a:fld>
            <a:endParaRPr lang="en-GB"/>
          </a:p>
        </p:txBody>
      </p:sp>
    </p:spTree>
    <p:extLst>
      <p:ext uri="{BB962C8B-B14F-4D97-AF65-F5344CB8AC3E}">
        <p14:creationId xmlns:p14="http://schemas.microsoft.com/office/powerpoint/2010/main" val="4002329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Aim: </a:t>
            </a:r>
            <a:r>
              <a:rPr lang="en-GB" sz="1200" kern="1200" dirty="0" smtClean="0">
                <a:solidFill>
                  <a:schemeClr val="tx1"/>
                </a:solidFill>
                <a:effectLst/>
                <a:latin typeface="+mn-lt"/>
                <a:ea typeface="+mn-ea"/>
                <a:cs typeface="+mn-cs"/>
              </a:rPr>
              <a:t>the trainers can use these different situations to motivate migrant students to locate characteristics around them. The trainers can use own experiences and integrate them within the stories told and presented.</a:t>
            </a:r>
            <a:endParaRPr lang="de-CH" sz="1200" kern="1200" dirty="0" smtClean="0">
              <a:solidFill>
                <a:schemeClr val="tx1"/>
              </a:solidFill>
              <a:effectLst/>
              <a:latin typeface="+mn-lt"/>
              <a:ea typeface="+mn-ea"/>
              <a:cs typeface="+mn-cs"/>
            </a:endParaRPr>
          </a:p>
          <a:p>
            <a:r>
              <a:rPr lang="de-CH" dirty="0" smtClean="0"/>
              <a:t>The </a:t>
            </a:r>
            <a:r>
              <a:rPr lang="de-CH" dirty="0" err="1" smtClean="0"/>
              <a:t>stories</a:t>
            </a:r>
            <a:r>
              <a:rPr lang="de-CH" dirty="0" smtClean="0"/>
              <a:t> </a:t>
            </a:r>
            <a:r>
              <a:rPr lang="de-CH" dirty="0" err="1" smtClean="0"/>
              <a:t>depicts</a:t>
            </a:r>
            <a:r>
              <a:rPr lang="de-CH" dirty="0" smtClean="0"/>
              <a:t> different </a:t>
            </a:r>
            <a:r>
              <a:rPr lang="de-CH" dirty="0" err="1" smtClean="0"/>
              <a:t>motivations</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migration</a:t>
            </a:r>
            <a:r>
              <a:rPr lang="de-CH" baseline="0" dirty="0" smtClean="0"/>
              <a:t> </a:t>
            </a:r>
            <a:r>
              <a:rPr lang="de-CH" baseline="0" dirty="0" err="1" smtClean="0"/>
              <a:t>and</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integration</a:t>
            </a:r>
            <a:r>
              <a:rPr lang="de-CH" baseline="0" dirty="0" smtClean="0"/>
              <a:t>. </a:t>
            </a:r>
            <a:r>
              <a:rPr lang="de-CH" b="1" baseline="0" dirty="0" smtClean="0"/>
              <a:t>–&gt; </a:t>
            </a:r>
            <a:r>
              <a:rPr lang="de-CH" b="1" baseline="0" dirty="0" err="1" smtClean="0"/>
              <a:t>here</a:t>
            </a:r>
            <a:r>
              <a:rPr lang="de-CH" b="1" baseline="0" dirty="0" smtClean="0"/>
              <a:t> </a:t>
            </a:r>
            <a:r>
              <a:rPr lang="de-CH" b="1" baseline="0" dirty="0" err="1" smtClean="0"/>
              <a:t>the</a:t>
            </a:r>
            <a:r>
              <a:rPr lang="de-CH" b="1" baseline="0" dirty="0" smtClean="0"/>
              <a:t> </a:t>
            </a:r>
            <a:r>
              <a:rPr lang="de-CH" b="1" baseline="0" dirty="0" err="1" smtClean="0"/>
              <a:t>focus</a:t>
            </a:r>
            <a:r>
              <a:rPr lang="de-CH" b="1" baseline="0" dirty="0" smtClean="0"/>
              <a:t> </a:t>
            </a:r>
            <a:r>
              <a:rPr lang="de-CH" b="1" baseline="0" dirty="0" err="1" smtClean="0"/>
              <a:t>is</a:t>
            </a:r>
            <a:r>
              <a:rPr lang="de-CH" b="1" baseline="0" dirty="0" smtClean="0"/>
              <a:t> on </a:t>
            </a:r>
            <a:r>
              <a:rPr lang="de-CH" b="1" baseline="0" dirty="0" err="1" smtClean="0"/>
              <a:t>the</a:t>
            </a:r>
            <a:r>
              <a:rPr lang="de-CH" b="1" baseline="0" dirty="0" smtClean="0"/>
              <a:t> </a:t>
            </a:r>
            <a:r>
              <a:rPr lang="de-CH" b="1" baseline="0" dirty="0" err="1" smtClean="0"/>
              <a:t>motivation</a:t>
            </a:r>
            <a:r>
              <a:rPr lang="de-CH" b="1" baseline="0" dirty="0" smtClean="0"/>
              <a:t> </a:t>
            </a:r>
            <a:r>
              <a:rPr lang="de-CH" b="1" baseline="0" dirty="0" err="1" smtClean="0"/>
              <a:t>to</a:t>
            </a:r>
            <a:r>
              <a:rPr lang="de-CH" b="1" baseline="0" dirty="0" smtClean="0"/>
              <a:t> </a:t>
            </a:r>
            <a:r>
              <a:rPr lang="de-CH" b="1" baseline="0" dirty="0" err="1" smtClean="0"/>
              <a:t>migrate</a:t>
            </a:r>
            <a:endParaRPr lang="de-CH" b="1"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7</a:t>
            </a:fld>
            <a:endParaRPr lang="en-GB"/>
          </a:p>
        </p:txBody>
      </p:sp>
    </p:spTree>
    <p:extLst>
      <p:ext uri="{BB962C8B-B14F-4D97-AF65-F5344CB8AC3E}">
        <p14:creationId xmlns:p14="http://schemas.microsoft.com/office/powerpoint/2010/main" val="122251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Aim: </a:t>
            </a:r>
            <a:r>
              <a:rPr lang="en-GB" sz="1200" kern="1200" dirty="0" smtClean="0">
                <a:solidFill>
                  <a:schemeClr val="tx1"/>
                </a:solidFill>
                <a:effectLst/>
                <a:latin typeface="+mn-lt"/>
                <a:ea typeface="+mn-ea"/>
                <a:cs typeface="+mn-cs"/>
              </a:rPr>
              <a:t>the trainers can use these different situations to motivate migrant students to locate characteristics around them. The trainers can use own experiences and integrate them within the stories told and presented.</a:t>
            </a:r>
            <a:endParaRPr lang="de-CH" sz="1200" kern="1200" dirty="0" smtClean="0">
              <a:solidFill>
                <a:schemeClr val="tx1"/>
              </a:solidFill>
              <a:effectLst/>
              <a:latin typeface="+mn-lt"/>
              <a:ea typeface="+mn-ea"/>
              <a:cs typeface="+mn-cs"/>
            </a:endParaRPr>
          </a:p>
          <a:p>
            <a:r>
              <a:rPr lang="de-CH" dirty="0" smtClean="0"/>
              <a:t>The </a:t>
            </a:r>
            <a:r>
              <a:rPr lang="de-CH" dirty="0" err="1" smtClean="0"/>
              <a:t>stories</a:t>
            </a:r>
            <a:r>
              <a:rPr lang="de-CH" dirty="0" smtClean="0"/>
              <a:t> </a:t>
            </a:r>
            <a:r>
              <a:rPr lang="de-CH" dirty="0" err="1" smtClean="0"/>
              <a:t>depicts</a:t>
            </a:r>
            <a:r>
              <a:rPr lang="de-CH" dirty="0" smtClean="0"/>
              <a:t> different </a:t>
            </a:r>
            <a:r>
              <a:rPr lang="de-CH" dirty="0" err="1" smtClean="0"/>
              <a:t>motivations</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migration</a:t>
            </a:r>
            <a:r>
              <a:rPr lang="de-CH" baseline="0" dirty="0" smtClean="0"/>
              <a:t> </a:t>
            </a:r>
            <a:r>
              <a:rPr lang="de-CH" baseline="0" dirty="0" err="1" smtClean="0"/>
              <a:t>and</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integration</a:t>
            </a:r>
            <a:r>
              <a:rPr lang="de-CH" baseline="0" dirty="0" smtClean="0"/>
              <a:t>. </a:t>
            </a:r>
            <a:r>
              <a:rPr lang="de-CH" b="1" baseline="0" dirty="0" smtClean="0"/>
              <a:t>–&gt; </a:t>
            </a:r>
            <a:r>
              <a:rPr lang="de-CH" b="1" baseline="0" dirty="0" err="1" smtClean="0"/>
              <a:t>here</a:t>
            </a:r>
            <a:r>
              <a:rPr lang="de-CH" b="1" baseline="0" dirty="0" smtClean="0"/>
              <a:t> </a:t>
            </a:r>
            <a:r>
              <a:rPr lang="de-CH" b="1" baseline="0" dirty="0" err="1" smtClean="0"/>
              <a:t>the</a:t>
            </a:r>
            <a:r>
              <a:rPr lang="de-CH" b="1" baseline="0" dirty="0" smtClean="0"/>
              <a:t> </a:t>
            </a:r>
            <a:r>
              <a:rPr lang="de-CH" b="1" baseline="0" dirty="0" err="1" smtClean="0"/>
              <a:t>focus</a:t>
            </a:r>
            <a:r>
              <a:rPr lang="de-CH" b="1" baseline="0" dirty="0" smtClean="0"/>
              <a:t> </a:t>
            </a:r>
            <a:r>
              <a:rPr lang="de-CH" b="1" baseline="0" dirty="0" err="1" smtClean="0"/>
              <a:t>is</a:t>
            </a:r>
            <a:r>
              <a:rPr lang="de-CH" b="1" baseline="0" dirty="0" smtClean="0"/>
              <a:t> on </a:t>
            </a:r>
            <a:r>
              <a:rPr lang="de-CH" b="1" baseline="0" dirty="0" err="1" smtClean="0"/>
              <a:t>the</a:t>
            </a:r>
            <a:r>
              <a:rPr lang="de-CH" b="1" baseline="0" dirty="0" smtClean="0"/>
              <a:t> </a:t>
            </a:r>
            <a:r>
              <a:rPr lang="de-CH" b="1" baseline="0" dirty="0" err="1" smtClean="0"/>
              <a:t>motivation</a:t>
            </a:r>
            <a:r>
              <a:rPr lang="de-CH" b="1" baseline="0" dirty="0" smtClean="0"/>
              <a:t> </a:t>
            </a:r>
            <a:r>
              <a:rPr lang="de-CH" b="1" baseline="0" dirty="0" err="1" smtClean="0"/>
              <a:t>to</a:t>
            </a:r>
            <a:r>
              <a:rPr lang="de-CH" b="1" baseline="0" dirty="0" smtClean="0"/>
              <a:t> </a:t>
            </a:r>
            <a:r>
              <a:rPr lang="de-CH" b="1" baseline="0" dirty="0" err="1" smtClean="0"/>
              <a:t>integrate</a:t>
            </a:r>
            <a:endParaRPr lang="de-CH" b="1"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8</a:t>
            </a:fld>
            <a:endParaRPr lang="en-GB"/>
          </a:p>
        </p:txBody>
      </p:sp>
    </p:spTree>
    <p:extLst>
      <p:ext uri="{BB962C8B-B14F-4D97-AF65-F5344CB8AC3E}">
        <p14:creationId xmlns:p14="http://schemas.microsoft.com/office/powerpoint/2010/main" val="111752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Aim: </a:t>
            </a:r>
            <a:r>
              <a:rPr lang="en-GB" sz="1200" kern="1200" dirty="0" smtClean="0">
                <a:solidFill>
                  <a:schemeClr val="tx1"/>
                </a:solidFill>
                <a:effectLst/>
                <a:latin typeface="+mn-lt"/>
                <a:ea typeface="+mn-ea"/>
                <a:cs typeface="+mn-cs"/>
              </a:rPr>
              <a:t>the trainers can use these different situations to motivate migrant students to locate characteristics around them. The trainers can use own experiences and integrate them within the stories told and presented.</a:t>
            </a:r>
            <a:endParaRPr lang="de-CH"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The </a:t>
            </a:r>
            <a:r>
              <a:rPr lang="de-CH" dirty="0" err="1" smtClean="0"/>
              <a:t>stories</a:t>
            </a:r>
            <a:r>
              <a:rPr lang="de-CH" dirty="0" smtClean="0"/>
              <a:t> </a:t>
            </a:r>
            <a:r>
              <a:rPr lang="de-CH" dirty="0" err="1" smtClean="0"/>
              <a:t>depicts</a:t>
            </a:r>
            <a:r>
              <a:rPr lang="de-CH" dirty="0" smtClean="0"/>
              <a:t> different </a:t>
            </a:r>
            <a:r>
              <a:rPr lang="de-CH" dirty="0" err="1" smtClean="0"/>
              <a:t>motivations</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migration</a:t>
            </a:r>
            <a:r>
              <a:rPr lang="de-CH" baseline="0" dirty="0" smtClean="0"/>
              <a:t> </a:t>
            </a:r>
            <a:r>
              <a:rPr lang="de-CH" baseline="0" dirty="0" err="1" smtClean="0"/>
              <a:t>and</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integration</a:t>
            </a:r>
            <a:r>
              <a:rPr lang="de-CH" baseline="0" dirty="0" smtClean="0"/>
              <a:t>. </a:t>
            </a:r>
            <a:r>
              <a:rPr lang="de-CH" b="1" baseline="0" dirty="0" smtClean="0"/>
              <a:t>–&gt; </a:t>
            </a:r>
            <a:r>
              <a:rPr lang="de-CH" b="1" baseline="0" dirty="0" err="1" smtClean="0"/>
              <a:t>here</a:t>
            </a:r>
            <a:r>
              <a:rPr lang="de-CH" b="1" baseline="0" dirty="0" smtClean="0"/>
              <a:t> </a:t>
            </a:r>
            <a:r>
              <a:rPr lang="de-CH" b="1" baseline="0" dirty="0" err="1" smtClean="0"/>
              <a:t>the</a:t>
            </a:r>
            <a:r>
              <a:rPr lang="de-CH" b="1" baseline="0" dirty="0" smtClean="0"/>
              <a:t> </a:t>
            </a:r>
            <a:r>
              <a:rPr lang="de-CH" b="1" baseline="0" dirty="0" err="1" smtClean="0"/>
              <a:t>focus</a:t>
            </a:r>
            <a:r>
              <a:rPr lang="de-CH" b="1" baseline="0" dirty="0" smtClean="0"/>
              <a:t> </a:t>
            </a:r>
            <a:r>
              <a:rPr lang="de-CH" b="1" baseline="0" dirty="0" err="1" smtClean="0"/>
              <a:t>is</a:t>
            </a:r>
            <a:r>
              <a:rPr lang="de-CH" b="1" baseline="0" dirty="0" smtClean="0"/>
              <a:t> on </a:t>
            </a:r>
            <a:r>
              <a:rPr lang="de-CH" b="1" baseline="0" dirty="0" err="1" smtClean="0"/>
              <a:t>the</a:t>
            </a:r>
            <a:r>
              <a:rPr lang="de-CH" b="1" baseline="0" dirty="0" smtClean="0"/>
              <a:t> </a:t>
            </a:r>
            <a:r>
              <a:rPr lang="de-CH" b="1" baseline="0" dirty="0" err="1" smtClean="0"/>
              <a:t>motivation</a:t>
            </a:r>
            <a:r>
              <a:rPr lang="de-CH" b="1" baseline="0" dirty="0" smtClean="0"/>
              <a:t> </a:t>
            </a:r>
            <a:r>
              <a:rPr lang="de-CH" b="1" baseline="0" dirty="0" err="1" smtClean="0"/>
              <a:t>to</a:t>
            </a:r>
            <a:r>
              <a:rPr lang="de-CH" b="1" baseline="0" dirty="0" smtClean="0"/>
              <a:t> </a:t>
            </a:r>
            <a:r>
              <a:rPr lang="de-CH" b="1" baseline="0" dirty="0" err="1" smtClean="0"/>
              <a:t>integrate</a:t>
            </a:r>
            <a:endParaRPr lang="de-CH" b="1" dirty="0" smtClean="0"/>
          </a:p>
          <a:p>
            <a:endParaRPr lang="de-CH"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9</a:t>
            </a:fld>
            <a:endParaRPr lang="en-GB"/>
          </a:p>
        </p:txBody>
      </p:sp>
    </p:spTree>
    <p:extLst>
      <p:ext uri="{BB962C8B-B14F-4D97-AF65-F5344CB8AC3E}">
        <p14:creationId xmlns:p14="http://schemas.microsoft.com/office/powerpoint/2010/main" val="116332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Aim: </a:t>
            </a:r>
            <a:r>
              <a:rPr lang="en-GB" sz="1200" kern="1200" dirty="0" smtClean="0">
                <a:solidFill>
                  <a:schemeClr val="tx1"/>
                </a:solidFill>
                <a:effectLst/>
                <a:latin typeface="+mn-lt"/>
                <a:ea typeface="+mn-ea"/>
                <a:cs typeface="+mn-cs"/>
              </a:rPr>
              <a:t>the trainers can use these different situations to motivate migrant students to locate characteristics around them. The trainers can use own experiences and integrate them within the stories told and presented.</a:t>
            </a:r>
            <a:endParaRPr lang="de-CH"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The </a:t>
            </a:r>
            <a:r>
              <a:rPr lang="de-CH" dirty="0" err="1" smtClean="0"/>
              <a:t>stories</a:t>
            </a:r>
            <a:r>
              <a:rPr lang="de-CH" dirty="0" smtClean="0"/>
              <a:t> </a:t>
            </a:r>
            <a:r>
              <a:rPr lang="de-CH" dirty="0" err="1" smtClean="0"/>
              <a:t>depicts</a:t>
            </a:r>
            <a:r>
              <a:rPr lang="de-CH" dirty="0" smtClean="0"/>
              <a:t> different </a:t>
            </a:r>
            <a:r>
              <a:rPr lang="de-CH" dirty="0" err="1" smtClean="0"/>
              <a:t>motivations</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migration</a:t>
            </a:r>
            <a:r>
              <a:rPr lang="de-CH" baseline="0" dirty="0" smtClean="0"/>
              <a:t> </a:t>
            </a:r>
            <a:r>
              <a:rPr lang="de-CH" baseline="0" dirty="0" err="1" smtClean="0"/>
              <a:t>and</a:t>
            </a:r>
            <a:r>
              <a:rPr lang="de-CH" baseline="0" dirty="0" smtClean="0"/>
              <a:t> in </a:t>
            </a:r>
            <a:r>
              <a:rPr lang="de-CH" baseline="0" dirty="0" err="1" smtClean="0"/>
              <a:t>terms</a:t>
            </a:r>
            <a:r>
              <a:rPr lang="de-CH" baseline="0" dirty="0" smtClean="0"/>
              <a:t> </a:t>
            </a:r>
            <a:r>
              <a:rPr lang="de-CH" baseline="0" dirty="0" err="1" smtClean="0"/>
              <a:t>of</a:t>
            </a:r>
            <a:r>
              <a:rPr lang="de-CH" baseline="0" dirty="0" smtClean="0"/>
              <a:t> </a:t>
            </a:r>
            <a:r>
              <a:rPr lang="de-CH" baseline="0" dirty="0" err="1" smtClean="0"/>
              <a:t>integration</a:t>
            </a:r>
            <a:r>
              <a:rPr lang="de-CH" baseline="0" dirty="0" smtClean="0"/>
              <a:t>. </a:t>
            </a:r>
            <a:r>
              <a:rPr lang="de-CH" b="1" baseline="0" dirty="0" smtClean="0"/>
              <a:t>–&gt; </a:t>
            </a:r>
            <a:r>
              <a:rPr lang="de-CH" b="1" baseline="0" dirty="0" err="1" smtClean="0"/>
              <a:t>here</a:t>
            </a:r>
            <a:r>
              <a:rPr lang="de-CH" b="1" baseline="0" dirty="0" smtClean="0"/>
              <a:t> </a:t>
            </a:r>
            <a:r>
              <a:rPr lang="de-CH" b="1" baseline="0" dirty="0" err="1" smtClean="0"/>
              <a:t>the</a:t>
            </a:r>
            <a:r>
              <a:rPr lang="de-CH" b="1" baseline="0" dirty="0" smtClean="0"/>
              <a:t> </a:t>
            </a:r>
            <a:r>
              <a:rPr lang="de-CH" b="1" baseline="0" dirty="0" err="1" smtClean="0"/>
              <a:t>focus</a:t>
            </a:r>
            <a:r>
              <a:rPr lang="de-CH" b="1" baseline="0" dirty="0" smtClean="0"/>
              <a:t> </a:t>
            </a:r>
            <a:r>
              <a:rPr lang="de-CH" b="1" baseline="0" dirty="0" err="1" smtClean="0"/>
              <a:t>is</a:t>
            </a:r>
            <a:r>
              <a:rPr lang="de-CH" b="1" baseline="0" dirty="0" smtClean="0"/>
              <a:t> on </a:t>
            </a:r>
            <a:r>
              <a:rPr lang="de-CH" b="1" baseline="0" dirty="0" err="1" smtClean="0"/>
              <a:t>the</a:t>
            </a:r>
            <a:r>
              <a:rPr lang="de-CH" b="1" baseline="0" dirty="0" smtClean="0"/>
              <a:t> </a:t>
            </a:r>
            <a:r>
              <a:rPr lang="de-CH" b="1" baseline="0" dirty="0" err="1" smtClean="0"/>
              <a:t>motivation</a:t>
            </a:r>
            <a:r>
              <a:rPr lang="de-CH" b="1" baseline="0" dirty="0" smtClean="0"/>
              <a:t> </a:t>
            </a:r>
            <a:r>
              <a:rPr lang="de-CH" b="1" baseline="0" dirty="0" err="1" smtClean="0"/>
              <a:t>to</a:t>
            </a:r>
            <a:r>
              <a:rPr lang="de-CH" b="1" baseline="0" dirty="0" smtClean="0"/>
              <a:t> </a:t>
            </a:r>
            <a:r>
              <a:rPr lang="de-CH" b="1" baseline="0" dirty="0" err="1" smtClean="0"/>
              <a:t>integrate</a:t>
            </a:r>
            <a:endParaRPr lang="de-CH" b="1" dirty="0" smtClean="0"/>
          </a:p>
          <a:p>
            <a:endParaRPr lang="de-CH"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10</a:t>
            </a:fld>
            <a:endParaRPr lang="en-GB"/>
          </a:p>
        </p:txBody>
      </p:sp>
    </p:spTree>
    <p:extLst>
      <p:ext uri="{BB962C8B-B14F-4D97-AF65-F5344CB8AC3E}">
        <p14:creationId xmlns:p14="http://schemas.microsoft.com/office/powerpoint/2010/main" val="116332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lgn="l">
              <a:defRPr/>
            </a:lvl1pPr>
          </a:lstStyle>
          <a:p>
            <a:fld id="{AF0533C8-A1E5-42AE-8F1B-F432F9824619}" type="datetime1">
              <a:rPr lang="en-US" smtClean="0"/>
              <a:pPr/>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E38CC27-B742-4E96-A6A1-002C303CD44E}" type="datetime1">
              <a:rPr lang="en-US" smtClean="0"/>
              <a:pPr/>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7CF61F2-7049-42FB-B36B-DF70433CAE91}" type="datetime1">
              <a:rPr lang="en-US" smtClean="0"/>
              <a:pPr/>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3384B04-9C89-4F36-8EA2-472A10160A96}" type="datetime1">
              <a:rPr lang="en-US" smtClean="0"/>
              <a:pPr/>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a:t>Klicka här för att ändra mall för rubrikformat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0B3DC11-A74C-4C9B-8F6C-17A07F22D86B}" type="datetime1">
              <a:rPr lang="en-US" smtClean="0"/>
              <a:pPr/>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EE901DF-625C-426B-8892-0E711402336D}" type="datetime1">
              <a:rPr lang="en-US" smtClean="0"/>
              <a:pPr/>
              <a:t>6/9/2018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a:t>Redigera format för bakgrundstext</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7BE0DF6-A305-49E7-845B-945A758CA664}" type="datetime1">
              <a:rPr lang="en-US" smtClean="0"/>
              <a:pPr/>
              <a:t>6/9/2018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175A1C71-83A8-4982-B920-E8165A64636E}" type="datetime1">
              <a:rPr lang="en-US" smtClean="0"/>
              <a:pPr/>
              <a:t>6/9/2018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2205E-329B-4D3E-8FE5-652233E395D0}" type="datetime1">
              <a:rPr lang="en-US" smtClean="0"/>
              <a:pPr/>
              <a:t>6/9/2018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a:t>Klicka här för att ändra mall för rubrikformat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2B4E509D-6D94-4902-8600-B8C9232CF6AB}" type="datetime1">
              <a:rPr lang="en-US" smtClean="0"/>
              <a:pPr/>
              <a:t>6/9/2018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FDDCC886-4557-4D64-9216-F2A9F18C2157}" type="datetime1">
              <a:rPr lang="en-US" smtClean="0"/>
              <a:pPr/>
              <a:t>6/9/2018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‹Nr.›</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4699DCF-55C6-4B3C-B941-AF74D14FE4CF}" type="datetime1">
              <a:rPr lang="en-US" smtClean="0"/>
              <a:pPr/>
              <a:t>6/9/2018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jp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4B3B9CD-92AC-44A7-9066-431851008D30}"/>
              </a:ext>
            </a:extLst>
          </p:cNvPr>
          <p:cNvSpPr>
            <a:spLocks noGrp="1"/>
          </p:cNvSpPr>
          <p:nvPr>
            <p:ph type="ctrTitle" idx="4294967295"/>
          </p:nvPr>
        </p:nvSpPr>
        <p:spPr>
          <a:xfrm>
            <a:off x="528034" y="2176821"/>
            <a:ext cx="5692462" cy="2922587"/>
          </a:xfrm>
          <a:solidFill>
            <a:schemeClr val="bg1"/>
          </a:solidFill>
          <a:ln>
            <a:solidFill>
              <a:srgbClr val="9CBEBD"/>
            </a:solidFill>
          </a:ln>
        </p:spPr>
        <p:txBody>
          <a:bodyPr>
            <a:noAutofit/>
          </a:bodyPr>
          <a:lstStyle/>
          <a:p>
            <a:r>
              <a:rPr lang="de-CH" sz="3600" b="1" dirty="0" smtClean="0">
                <a:solidFill>
                  <a:srgbClr val="9CBEBD"/>
                </a:solidFill>
              </a:rPr>
              <a:t>MOTIVATION. </a:t>
            </a:r>
            <a:br>
              <a:rPr lang="de-CH" sz="3600" b="1" dirty="0" smtClean="0">
                <a:solidFill>
                  <a:srgbClr val="9CBEBD"/>
                </a:solidFill>
              </a:rPr>
            </a:br>
            <a:r>
              <a:rPr lang="en-US" sz="3600" b="1" dirty="0" smtClean="0"/>
              <a:t>How </a:t>
            </a:r>
            <a:r>
              <a:rPr lang="en-US" sz="3600" b="1" dirty="0"/>
              <a:t>can trainees work to increase their motivation to resolve their situation?</a:t>
            </a:r>
            <a:endParaRPr lang="el-GR" sz="3600" dirty="0"/>
          </a:p>
        </p:txBody>
      </p:sp>
      <p:pic>
        <p:nvPicPr>
          <p:cNvPr id="7" name="Bildobjekt 6">
            <a:extLst>
              <a:ext uri="{FF2B5EF4-FFF2-40B4-BE49-F238E27FC236}">
                <a16:creationId xmlns="" xmlns:a16="http://schemas.microsoft.com/office/drawing/2014/main" id="{743DDC70-A6A7-43DF-8238-14AD9CB84A99}"/>
              </a:ext>
            </a:extLst>
          </p:cNvPr>
          <p:cNvPicPr>
            <a:picLocks noChangeAspect="1"/>
          </p:cNvPicPr>
          <p:nvPr/>
        </p:nvPicPr>
        <p:blipFill>
          <a:blip r:embed="rId4"/>
          <a:stretch>
            <a:fillRect/>
          </a:stretch>
        </p:blipFill>
        <p:spPr>
          <a:xfrm>
            <a:off x="610523" y="6066745"/>
            <a:ext cx="1827102" cy="521896"/>
          </a:xfrm>
          <a:prstGeom prst="rect">
            <a:avLst/>
          </a:prstGeom>
        </p:spPr>
      </p:pic>
      <p:pic>
        <p:nvPicPr>
          <p:cNvPr id="8"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0721823" y="5774419"/>
            <a:ext cx="1259047" cy="1083581"/>
          </a:xfrm>
          <a:prstGeom prst="rect">
            <a:avLst/>
          </a:prstGeom>
        </p:spPr>
      </p:pic>
      <p:sp>
        <p:nvSpPr>
          <p:cNvPr id="38913" name="Rectangle 1"/>
          <p:cNvSpPr>
            <a:spLocks noChangeArrowheads="1"/>
          </p:cNvSpPr>
          <p:nvPr/>
        </p:nvSpPr>
        <p:spPr bwMode="auto">
          <a:xfrm>
            <a:off x="4059986" y="6103130"/>
            <a:ext cx="400533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a:ln>
                  <a:noFill/>
                </a:ln>
                <a:solidFill>
                  <a:schemeClr val="tx1"/>
                </a:solidFill>
                <a:effectLst/>
                <a:latin typeface="Century Gothic" pitchFamily="34" charset="0"/>
                <a:ea typeface="Times New Roman" pitchFamily="18" charset="0"/>
                <a:cs typeface="Times New Roman" pitchFamily="18" charset="0"/>
              </a:rPr>
              <a:t>The “</a:t>
            </a:r>
            <a:r>
              <a:rPr kumimoji="0" lang="en-GB" sz="600" b="0" i="0" u="none" strike="noStrike" cap="none" normalizeH="0" baseline="0" dirty="0" err="1">
                <a:ln>
                  <a:noFill/>
                </a:ln>
                <a:solidFill>
                  <a:schemeClr val="tx1"/>
                </a:solidFill>
                <a:effectLst/>
                <a:latin typeface="Century Gothic" pitchFamily="34" charset="0"/>
                <a:ea typeface="Times New Roman" pitchFamily="18" charset="0"/>
                <a:cs typeface="Times New Roman" pitchFamily="18" charset="0"/>
              </a:rPr>
              <a:t>MiGreat</a:t>
            </a:r>
            <a:r>
              <a:rPr kumimoji="0" lang="en-GB" sz="600" b="0" i="0" u="none" strike="noStrike" cap="none" normalizeH="0" baseline="0" dirty="0">
                <a:ln>
                  <a:noFill/>
                </a:ln>
                <a:solidFill>
                  <a:schemeClr val="tx1"/>
                </a:solidFill>
                <a:effectLst/>
                <a:latin typeface="Century Gothic" pitchFamily="34" charset="0"/>
                <a:ea typeface="Times New Roman" pitchFamily="18" charset="0"/>
                <a:cs typeface="Times New Roman" pitchFamily="18" charset="0"/>
              </a:rPr>
              <a:t> Project”- n. 2016-1-IT01-KA202-005348 has been funded with support from the European Commission. This document reflects the views only of the author and the Commission cannot be held responsible for any use which might be made of the information contained herein.</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10"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cxnSp>
        <p:nvCxnSpPr>
          <p:cNvPr id="13" name="Straight Connector 12"/>
          <p:cNvCxnSpPr/>
          <p:nvPr/>
        </p:nvCxnSpPr>
        <p:spPr>
          <a:xfrm>
            <a:off x="0" y="5782614"/>
            <a:ext cx="12192000" cy="38637"/>
          </a:xfrm>
          <a:prstGeom prst="line">
            <a:avLst/>
          </a:prstGeom>
          <a:ln>
            <a:solidFill>
              <a:srgbClr val="6790B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483710" y="6143651"/>
            <a:ext cx="2238113" cy="369332"/>
          </a:xfrm>
          <a:prstGeom prst="rect">
            <a:avLst/>
          </a:prstGeom>
        </p:spPr>
        <p:txBody>
          <a:bodyPr wrap="none">
            <a:spAutoFit/>
          </a:bodyPr>
          <a:lstStyle/>
          <a:p>
            <a:r>
              <a:rPr lang="sv-SE" dirty="0" smtClean="0"/>
              <a:t>Associazione seed</a:t>
            </a:r>
            <a:endParaRPr lang="sv-SE" dirty="0"/>
          </a:p>
        </p:txBody>
      </p:sp>
      <p:pic>
        <p:nvPicPr>
          <p:cNvPr id="3" name="Grafik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7022" y="1527907"/>
            <a:ext cx="5243848" cy="3985324"/>
          </a:xfrm>
          <a:prstGeom prst="rect">
            <a:avLst/>
          </a:prstGeom>
        </p:spPr>
      </p:pic>
    </p:spTree>
    <p:custDataLst>
      <p:tags r:id="rId1"/>
    </p:custDataLst>
    <p:extLst>
      <p:ext uri="{BB962C8B-B14F-4D97-AF65-F5344CB8AC3E}">
        <p14:creationId xmlns:p14="http://schemas.microsoft.com/office/powerpoint/2010/main" val="104958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Case </a:t>
            </a:r>
            <a:r>
              <a:rPr lang="de-CH" dirty="0" err="1" smtClean="0"/>
              <a:t>studies</a:t>
            </a:r>
            <a:endParaRPr lang="de-CH" dirty="0"/>
          </a:p>
        </p:txBody>
      </p:sp>
      <p:sp>
        <p:nvSpPr>
          <p:cNvPr id="3" name="Inhaltsplatzhalter 2"/>
          <p:cNvSpPr>
            <a:spLocks noGrp="1"/>
          </p:cNvSpPr>
          <p:nvPr>
            <p:ph idx="1"/>
          </p:nvPr>
        </p:nvSpPr>
        <p:spPr/>
        <p:txBody>
          <a:bodyPr/>
          <a:lstStyle/>
          <a:p>
            <a:r>
              <a:rPr lang="en-US" dirty="0" smtClean="0"/>
              <a:t>I </a:t>
            </a:r>
            <a:r>
              <a:rPr lang="en-US" dirty="0"/>
              <a:t>really like French culture ... To integrate in France, I take part in all of the holidays here ... Christmas, Easter ... I like sharing these holidays with my French friends ... By leaving my country, I lost my job ... and the contact with my friends, my family ... nevertheless, I was happy to have the </a:t>
            </a:r>
            <a:r>
              <a:rPr lang="en-US" dirty="0" err="1"/>
              <a:t>opportu</a:t>
            </a:r>
            <a:r>
              <a:rPr lang="en-US" dirty="0"/>
              <a:t>- </a:t>
            </a:r>
            <a:r>
              <a:rPr lang="en-US" dirty="0" err="1"/>
              <a:t>nity</a:t>
            </a:r>
            <a:r>
              <a:rPr lang="en-US" dirty="0"/>
              <a:t> to come to France ... when I arrived in France, it was important for me to feel good at work ... but the social aspect was even more important to me ... this is why I have put more effort into it ... I didn't want to miss out on invitations to participate in family or cultural events </a:t>
            </a:r>
            <a:endParaRPr lang="de-CH" dirty="0"/>
          </a:p>
        </p:txBody>
      </p:sp>
      <p:sp>
        <p:nvSpPr>
          <p:cNvPr id="4" name="Textplatzhalter 3"/>
          <p:cNvSpPr>
            <a:spLocks noGrp="1"/>
          </p:cNvSpPr>
          <p:nvPr>
            <p:ph type="body" sz="half" idx="2"/>
          </p:nvPr>
        </p:nvSpPr>
        <p:spPr/>
        <p:txBody>
          <a:bodyPr/>
          <a:lstStyle/>
          <a:p>
            <a:r>
              <a:rPr lang="de-CH" dirty="0" smtClean="0"/>
              <a:t>A MOROCCAN MANAGING DIRECTOR</a:t>
            </a:r>
            <a:r>
              <a:rPr lang="de-CH" dirty="0" smtClean="0"/>
              <a:t/>
            </a:r>
            <a:br>
              <a:rPr lang="de-CH" dirty="0" smtClean="0"/>
            </a:br>
            <a:r>
              <a:rPr lang="en-US" dirty="0"/>
              <a:t>At the time, it was the political situation in Morocco that was disastrous ... there was also a lot of unemployment ... but I don't consider myself to be a political refugee or an economic refugee ... I had always been attracted to France ...</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10</a:t>
            </a:fld>
            <a:endParaRPr lang="en-US" dirty="0"/>
          </a:p>
        </p:txBody>
      </p:sp>
      <p:sp>
        <p:nvSpPr>
          <p:cNvPr id="6" name="Textfeld 5"/>
          <p:cNvSpPr txBox="1"/>
          <p:nvPr/>
        </p:nvSpPr>
        <p:spPr>
          <a:xfrm>
            <a:off x="386366"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584" y="4241435"/>
            <a:ext cx="3329806" cy="2221785"/>
          </a:xfrm>
          <a:prstGeom prst="rect">
            <a:avLst/>
          </a:prstGeom>
        </p:spPr>
      </p:pic>
    </p:spTree>
    <p:extLst>
      <p:ext uri="{BB962C8B-B14F-4D97-AF65-F5344CB8AC3E}">
        <p14:creationId xmlns:p14="http://schemas.microsoft.com/office/powerpoint/2010/main" val="4286985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Case </a:t>
            </a:r>
            <a:r>
              <a:rPr lang="de-CH" dirty="0" err="1" smtClean="0"/>
              <a:t>studies</a:t>
            </a:r>
            <a:endParaRPr lang="de-CH" dirty="0"/>
          </a:p>
        </p:txBody>
      </p:sp>
      <p:sp>
        <p:nvSpPr>
          <p:cNvPr id="3" name="Inhaltsplatzhalter 2"/>
          <p:cNvSpPr>
            <a:spLocks noGrp="1"/>
          </p:cNvSpPr>
          <p:nvPr>
            <p:ph idx="1"/>
          </p:nvPr>
        </p:nvSpPr>
        <p:spPr/>
        <p:txBody>
          <a:bodyPr/>
          <a:lstStyle/>
          <a:p>
            <a:r>
              <a:rPr lang="en-US" dirty="0" smtClean="0"/>
              <a:t>and </a:t>
            </a:r>
            <a:r>
              <a:rPr lang="en-US" dirty="0"/>
              <a:t>to fully take advantage of this </a:t>
            </a:r>
            <a:r>
              <a:rPr lang="en-US" dirty="0" smtClean="0"/>
              <a:t>environment </a:t>
            </a:r>
            <a:r>
              <a:rPr lang="en-US" dirty="0"/>
              <a:t>... I do lots of sports at a multicultural association here ... I like it a lot, it is a bit like a big family because there are people of all ages . . . with whom I can go out and feel like part of a community ... It is true that I have left my job in Germany ... and it was not easy to go through ... it was </a:t>
            </a:r>
            <a:r>
              <a:rPr lang="en-US" dirty="0" smtClean="0"/>
              <a:t>very </a:t>
            </a:r>
            <a:r>
              <a:rPr lang="en-US" dirty="0"/>
              <a:t>important to me to feel at ease in my new city ... to know my way around ... this is why I put so much effort into sports activities upon my arrival in France . . . even if I considered my job to be important as well ... and that I had to do what I could to make it ... </a:t>
            </a:r>
            <a:endParaRPr lang="de-CH" dirty="0"/>
          </a:p>
        </p:txBody>
      </p:sp>
      <p:sp>
        <p:nvSpPr>
          <p:cNvPr id="4" name="Textplatzhalter 3"/>
          <p:cNvSpPr>
            <a:spLocks noGrp="1"/>
          </p:cNvSpPr>
          <p:nvPr>
            <p:ph type="body" sz="half" idx="2"/>
          </p:nvPr>
        </p:nvSpPr>
        <p:spPr/>
        <p:txBody>
          <a:bodyPr/>
          <a:lstStyle/>
          <a:p>
            <a:r>
              <a:rPr lang="de-CH" dirty="0" smtClean="0"/>
              <a:t>A GERMAN QUALITY MANAGER</a:t>
            </a:r>
            <a:br>
              <a:rPr lang="de-CH" dirty="0" smtClean="0"/>
            </a:br>
            <a:r>
              <a:rPr lang="en-US" dirty="0"/>
              <a:t>Indeed there is always a risk, but the risk of being unhappy in Germany was 100%. So the risk of coming to France was ... a positive risk! ... I really wanted to come to Paris ... a multi- cultural city ...</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11</a:t>
            </a:fld>
            <a:endParaRPr lang="en-US" dirty="0"/>
          </a:p>
        </p:txBody>
      </p:sp>
      <p:sp>
        <p:nvSpPr>
          <p:cNvPr id="6" name="Textfeld 5"/>
          <p:cNvSpPr txBox="1"/>
          <p:nvPr/>
        </p:nvSpPr>
        <p:spPr>
          <a:xfrm>
            <a:off x="386366"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911" y="4257675"/>
            <a:ext cx="2762250" cy="1657350"/>
          </a:xfrm>
          <a:prstGeom prst="rect">
            <a:avLst/>
          </a:prstGeom>
        </p:spPr>
      </p:pic>
    </p:spTree>
    <p:extLst>
      <p:ext uri="{BB962C8B-B14F-4D97-AF65-F5344CB8AC3E}">
        <p14:creationId xmlns:p14="http://schemas.microsoft.com/office/powerpoint/2010/main" val="2066913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What</a:t>
            </a:r>
            <a:r>
              <a:rPr lang="de-CH" dirty="0" smtClean="0"/>
              <a:t> </a:t>
            </a:r>
            <a:r>
              <a:rPr lang="de-CH" dirty="0" err="1" smtClean="0"/>
              <a:t>drives</a:t>
            </a:r>
            <a:r>
              <a:rPr lang="de-CH" dirty="0" smtClean="0"/>
              <a:t> </a:t>
            </a:r>
            <a:r>
              <a:rPr lang="de-CH" dirty="0" err="1" smtClean="0"/>
              <a:t>me</a:t>
            </a:r>
            <a:r>
              <a:rPr lang="de-CH" dirty="0"/>
              <a:t>?</a:t>
            </a:r>
          </a:p>
        </p:txBody>
      </p:sp>
      <p:sp>
        <p:nvSpPr>
          <p:cNvPr id="3" name="Inhaltsplatzhalter 2"/>
          <p:cNvSpPr>
            <a:spLocks noGrp="1"/>
          </p:cNvSpPr>
          <p:nvPr>
            <p:ph idx="1"/>
          </p:nvPr>
        </p:nvSpPr>
        <p:spPr/>
        <p:txBody>
          <a:bodyPr/>
          <a:lstStyle/>
          <a:p>
            <a:r>
              <a:rPr lang="en-US" dirty="0"/>
              <a:t>Goal setting is designed to motivate individuals to achieve something of personal interest. </a:t>
            </a:r>
          </a:p>
          <a:p>
            <a:endParaRPr lang="en-US" dirty="0"/>
          </a:p>
          <a:p>
            <a:r>
              <a:rPr lang="en-US" dirty="0"/>
              <a:t>These goals should be Specific, Measurable, Achievable, Realistic and Timely. </a:t>
            </a:r>
          </a:p>
          <a:p>
            <a:endParaRPr lang="en-US" dirty="0"/>
          </a:p>
          <a:p>
            <a:r>
              <a:rPr lang="en-US" dirty="0"/>
              <a:t>By creating goals that adhere to the “SMART” principle, the achievement of </a:t>
            </a:r>
            <a:r>
              <a:rPr lang="en-US" dirty="0" smtClean="0"/>
              <a:t>personal milestones</a:t>
            </a:r>
            <a:r>
              <a:rPr lang="en-US" dirty="0"/>
              <a:t> becomes more attainable.</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12</a:t>
            </a:fld>
            <a:endParaRPr lang="en-US"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96" y="2151588"/>
            <a:ext cx="3318101" cy="4500349"/>
          </a:xfrm>
          <a:prstGeom prst="rect">
            <a:avLst/>
          </a:prstGeom>
        </p:spPr>
      </p:pic>
    </p:spTree>
    <p:extLst>
      <p:ext uri="{BB962C8B-B14F-4D97-AF65-F5344CB8AC3E}">
        <p14:creationId xmlns:p14="http://schemas.microsoft.com/office/powerpoint/2010/main" val="3794042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What</a:t>
            </a:r>
            <a:r>
              <a:rPr lang="de-CH" dirty="0" smtClean="0"/>
              <a:t> </a:t>
            </a:r>
            <a:r>
              <a:rPr lang="de-CH" dirty="0" err="1" smtClean="0"/>
              <a:t>drives</a:t>
            </a:r>
            <a:r>
              <a:rPr lang="de-CH" dirty="0" smtClean="0"/>
              <a:t> </a:t>
            </a:r>
            <a:r>
              <a:rPr lang="de-CH" dirty="0" err="1" smtClean="0"/>
              <a:t>me</a:t>
            </a:r>
            <a:r>
              <a:rPr lang="de-CH" dirty="0"/>
              <a:t>?</a:t>
            </a:r>
          </a:p>
        </p:txBody>
      </p:sp>
      <p:sp>
        <p:nvSpPr>
          <p:cNvPr id="3" name="Inhaltsplatzhalter 2"/>
          <p:cNvSpPr>
            <a:spLocks noGrp="1"/>
          </p:cNvSpPr>
          <p:nvPr>
            <p:ph idx="1"/>
          </p:nvPr>
        </p:nvSpPr>
        <p:spPr/>
        <p:txBody>
          <a:bodyPr/>
          <a:lstStyle/>
          <a:p>
            <a:r>
              <a:rPr lang="de-CH" dirty="0" err="1" smtClean="0"/>
              <a:t>Your</a:t>
            </a:r>
            <a:r>
              <a:rPr lang="de-CH" dirty="0" smtClean="0"/>
              <a:t> </a:t>
            </a:r>
            <a:r>
              <a:rPr lang="de-CH" dirty="0" err="1" smtClean="0"/>
              <a:t>attitude</a:t>
            </a:r>
            <a:r>
              <a:rPr lang="de-CH" dirty="0" smtClean="0"/>
              <a:t> </a:t>
            </a:r>
            <a:r>
              <a:rPr lang="de-CH" dirty="0" err="1" smtClean="0"/>
              <a:t>may</a:t>
            </a:r>
            <a:r>
              <a:rPr lang="de-CH" dirty="0" smtClean="0"/>
              <a:t> </a:t>
            </a:r>
            <a:r>
              <a:rPr lang="de-CH" dirty="0" err="1" smtClean="0"/>
              <a:t>be</a:t>
            </a:r>
            <a:r>
              <a:rPr lang="de-CH" dirty="0" smtClean="0"/>
              <a:t> </a:t>
            </a:r>
            <a:r>
              <a:rPr lang="de-CH" dirty="0" err="1" smtClean="0"/>
              <a:t>affected</a:t>
            </a:r>
            <a:r>
              <a:rPr lang="de-CH" dirty="0" smtClean="0"/>
              <a:t> </a:t>
            </a:r>
            <a:r>
              <a:rPr lang="de-CH" dirty="0" err="1" smtClean="0"/>
              <a:t>by</a:t>
            </a:r>
            <a:r>
              <a:rPr lang="de-CH" dirty="0" smtClean="0"/>
              <a:t> </a:t>
            </a:r>
            <a:r>
              <a:rPr lang="de-CH" dirty="0" err="1" smtClean="0"/>
              <a:t>two</a:t>
            </a:r>
            <a:r>
              <a:rPr lang="de-CH" dirty="0" smtClean="0"/>
              <a:t> </a:t>
            </a:r>
            <a:r>
              <a:rPr lang="de-CH" dirty="0" err="1" smtClean="0"/>
              <a:t>main</a:t>
            </a:r>
            <a:r>
              <a:rPr lang="de-CH" dirty="0" smtClean="0"/>
              <a:t> </a:t>
            </a:r>
            <a:r>
              <a:rPr lang="de-CH" dirty="0" err="1" smtClean="0"/>
              <a:t>kind</a:t>
            </a:r>
            <a:r>
              <a:rPr lang="de-CH" dirty="0" smtClean="0"/>
              <a:t> </a:t>
            </a:r>
            <a:r>
              <a:rPr lang="de-CH" dirty="0" err="1" smtClean="0"/>
              <a:t>of</a:t>
            </a:r>
            <a:r>
              <a:rPr lang="de-CH" dirty="0" smtClean="0"/>
              <a:t> </a:t>
            </a:r>
            <a:r>
              <a:rPr lang="de-CH" dirty="0" err="1" smtClean="0"/>
              <a:t>motivations</a:t>
            </a:r>
            <a:r>
              <a:rPr lang="de-CH" dirty="0" smtClean="0"/>
              <a:t>:</a:t>
            </a:r>
          </a:p>
          <a:p>
            <a:endParaRPr lang="de-CH" dirty="0" smtClean="0"/>
          </a:p>
          <a:p>
            <a:pPr marL="457200" indent="-457200">
              <a:buFont typeface="+mj-lt"/>
              <a:buAutoNum type="arabicPeriod"/>
            </a:pPr>
            <a:r>
              <a:rPr lang="de-CH" dirty="0" err="1" smtClean="0"/>
              <a:t>Motivations</a:t>
            </a:r>
            <a:r>
              <a:rPr lang="de-CH" dirty="0" smtClean="0"/>
              <a:t> </a:t>
            </a:r>
            <a:r>
              <a:rPr lang="de-CH" dirty="0" err="1" smtClean="0"/>
              <a:t>to</a:t>
            </a:r>
            <a:r>
              <a:rPr lang="de-CH" dirty="0" smtClean="0"/>
              <a:t> </a:t>
            </a:r>
            <a:r>
              <a:rPr lang="de-CH" dirty="0" err="1" smtClean="0"/>
              <a:t>migrate</a:t>
            </a:r>
            <a:endParaRPr lang="de-CH" dirty="0"/>
          </a:p>
          <a:p>
            <a:pPr marL="457200" indent="-457200">
              <a:buFont typeface="+mj-lt"/>
              <a:buAutoNum type="arabicPeriod"/>
            </a:pPr>
            <a:r>
              <a:rPr lang="de-CH" dirty="0" err="1" smtClean="0"/>
              <a:t>Motivations</a:t>
            </a:r>
            <a:r>
              <a:rPr lang="de-CH" dirty="0" smtClean="0"/>
              <a:t> </a:t>
            </a:r>
            <a:r>
              <a:rPr lang="de-CH" dirty="0" err="1" smtClean="0"/>
              <a:t>to</a:t>
            </a:r>
            <a:r>
              <a:rPr lang="de-CH" dirty="0" smtClean="0"/>
              <a:t> </a:t>
            </a:r>
            <a:r>
              <a:rPr lang="de-CH" dirty="0" err="1" smtClean="0"/>
              <a:t>integrate</a:t>
            </a:r>
            <a:endParaRPr lang="de-CH" dirty="0" smtClean="0"/>
          </a:p>
          <a:p>
            <a:pPr marL="457200" indent="-457200">
              <a:buFont typeface="+mj-lt"/>
              <a:buAutoNum type="arabicPeriod"/>
            </a:pPr>
            <a:endParaRPr lang="de-CH" dirty="0"/>
          </a:p>
          <a:p>
            <a:pPr marL="0" indent="0">
              <a:buNone/>
            </a:pPr>
            <a:r>
              <a:rPr lang="de-CH" dirty="0" err="1" smtClean="0"/>
              <a:t>It</a:t>
            </a:r>
            <a:r>
              <a:rPr lang="de-CH" dirty="0" smtClean="0"/>
              <a:t> </a:t>
            </a:r>
            <a:r>
              <a:rPr lang="de-CH" dirty="0" err="1" smtClean="0"/>
              <a:t>is</a:t>
            </a:r>
            <a:r>
              <a:rPr lang="de-CH" dirty="0" smtClean="0"/>
              <a:t> essential </a:t>
            </a:r>
            <a:r>
              <a:rPr lang="de-CH" dirty="0" err="1" smtClean="0"/>
              <a:t>to</a:t>
            </a:r>
            <a:r>
              <a:rPr lang="de-CH" dirty="0" smtClean="0"/>
              <a:t> </a:t>
            </a:r>
            <a:r>
              <a:rPr lang="de-CH" dirty="0" err="1" smtClean="0"/>
              <a:t>self-reflect</a:t>
            </a:r>
            <a:r>
              <a:rPr lang="de-CH" dirty="0" smtClean="0"/>
              <a:t> on </a:t>
            </a:r>
            <a:r>
              <a:rPr lang="de-CH" dirty="0" err="1" smtClean="0"/>
              <a:t>both</a:t>
            </a:r>
            <a:r>
              <a:rPr lang="de-CH" dirty="0" smtClean="0"/>
              <a:t> </a:t>
            </a:r>
            <a:r>
              <a:rPr lang="de-CH" dirty="0" err="1" smtClean="0"/>
              <a:t>before</a:t>
            </a:r>
            <a:r>
              <a:rPr lang="de-CH" dirty="0" smtClean="0"/>
              <a:t> </a:t>
            </a:r>
            <a:r>
              <a:rPr lang="de-CH" dirty="0" err="1" smtClean="0"/>
              <a:t>setting</a:t>
            </a:r>
            <a:r>
              <a:rPr lang="de-CH" dirty="0" smtClean="0"/>
              <a:t> </a:t>
            </a:r>
            <a:r>
              <a:rPr lang="de-CH" dirty="0" err="1" smtClean="0"/>
              <a:t>your</a:t>
            </a:r>
            <a:r>
              <a:rPr lang="de-CH" dirty="0" smtClean="0"/>
              <a:t> </a:t>
            </a:r>
            <a:r>
              <a:rPr lang="de-CH" dirty="0" err="1" smtClean="0"/>
              <a:t>goals</a:t>
            </a:r>
            <a:endParaRPr lang="de-CH" dirty="0" smtClean="0"/>
          </a:p>
          <a:p>
            <a:pPr marL="0" indent="0">
              <a:buNone/>
            </a:pPr>
            <a:endParaRPr lang="de-CH" dirty="0"/>
          </a:p>
          <a:p>
            <a:pPr marL="0" indent="0">
              <a:buNone/>
            </a:pPr>
            <a:r>
              <a:rPr lang="de-CH" i="1" dirty="0" smtClean="0"/>
              <a:t>…</a:t>
            </a:r>
            <a:r>
              <a:rPr lang="de-CH" i="1" dirty="0" err="1" smtClean="0"/>
              <a:t>various</a:t>
            </a:r>
            <a:r>
              <a:rPr lang="de-CH" i="1" dirty="0" smtClean="0"/>
              <a:t> </a:t>
            </a:r>
            <a:r>
              <a:rPr lang="de-CH" i="1" dirty="0" err="1" smtClean="0"/>
              <a:t>examples</a:t>
            </a:r>
            <a:r>
              <a:rPr lang="de-CH" i="1" dirty="0" smtClean="0"/>
              <a:t> on </a:t>
            </a:r>
            <a:r>
              <a:rPr lang="de-CH" i="1" dirty="0" err="1" smtClean="0"/>
              <a:t>previous</a:t>
            </a:r>
            <a:r>
              <a:rPr lang="de-CH" i="1" dirty="0" smtClean="0"/>
              <a:t> </a:t>
            </a:r>
            <a:r>
              <a:rPr lang="de-CH" i="1" dirty="0" err="1" smtClean="0"/>
              <a:t>case</a:t>
            </a:r>
            <a:r>
              <a:rPr lang="de-CH" i="1" dirty="0" smtClean="0"/>
              <a:t> </a:t>
            </a:r>
            <a:r>
              <a:rPr lang="de-CH" i="1" dirty="0" err="1" smtClean="0"/>
              <a:t>studies</a:t>
            </a:r>
            <a:r>
              <a:rPr lang="de-CH" i="1" dirty="0" smtClean="0"/>
              <a:t>…</a:t>
            </a:r>
            <a:endParaRPr lang="de-CH" i="1"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6" name="Grafik 5"/>
          <p:cNvPicPr>
            <a:picLocks noChangeAspect="1"/>
          </p:cNvPicPr>
          <p:nvPr/>
        </p:nvPicPr>
        <p:blipFill rotWithShape="1">
          <a:blip r:embed="rId2">
            <a:extLst>
              <a:ext uri="{28A0092B-C50C-407E-A947-70E740481C1C}">
                <a14:useLocalDpi xmlns:a14="http://schemas.microsoft.com/office/drawing/2010/main" val="0"/>
              </a:ext>
            </a:extLst>
          </a:blip>
          <a:srcRect l="6154" r="18070"/>
          <a:stretch/>
        </p:blipFill>
        <p:spPr>
          <a:xfrm>
            <a:off x="244699" y="1996583"/>
            <a:ext cx="5074276" cy="4464318"/>
          </a:xfrm>
          <a:prstGeom prst="rect">
            <a:avLst/>
          </a:prstGeom>
        </p:spPr>
      </p:pic>
    </p:spTree>
    <p:extLst>
      <p:ext uri="{BB962C8B-B14F-4D97-AF65-F5344CB8AC3E}">
        <p14:creationId xmlns:p14="http://schemas.microsoft.com/office/powerpoint/2010/main" val="2931619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What</a:t>
            </a:r>
            <a:r>
              <a:rPr lang="de-CH" dirty="0" smtClean="0"/>
              <a:t> </a:t>
            </a:r>
            <a:r>
              <a:rPr lang="de-CH" dirty="0" err="1" smtClean="0"/>
              <a:t>drives</a:t>
            </a:r>
            <a:r>
              <a:rPr lang="de-CH" dirty="0" smtClean="0"/>
              <a:t> </a:t>
            </a:r>
            <a:r>
              <a:rPr lang="de-CH" dirty="0" err="1" smtClean="0"/>
              <a:t>me</a:t>
            </a:r>
            <a:r>
              <a:rPr lang="de-CH" dirty="0"/>
              <a:t>?</a:t>
            </a:r>
          </a:p>
        </p:txBody>
      </p:sp>
      <p:sp>
        <p:nvSpPr>
          <p:cNvPr id="3" name="Inhaltsplatzhalter 2"/>
          <p:cNvSpPr>
            <a:spLocks noGrp="1"/>
          </p:cNvSpPr>
          <p:nvPr>
            <p:ph idx="1"/>
          </p:nvPr>
        </p:nvSpPr>
        <p:spPr/>
        <p:txBody>
          <a:bodyPr/>
          <a:lstStyle/>
          <a:p>
            <a:r>
              <a:rPr lang="de-CH" dirty="0" err="1" smtClean="0"/>
              <a:t>Two</a:t>
            </a:r>
            <a:r>
              <a:rPr lang="de-CH" dirty="0" smtClean="0"/>
              <a:t> </a:t>
            </a:r>
            <a:r>
              <a:rPr lang="de-CH" dirty="0" err="1" smtClean="0"/>
              <a:t>other</a:t>
            </a:r>
            <a:r>
              <a:rPr lang="de-CH" dirty="0" smtClean="0"/>
              <a:t> </a:t>
            </a:r>
            <a:r>
              <a:rPr lang="de-CH" dirty="0" err="1" smtClean="0"/>
              <a:t>kind</a:t>
            </a:r>
            <a:r>
              <a:rPr lang="de-CH" dirty="0" smtClean="0"/>
              <a:t> </a:t>
            </a:r>
            <a:r>
              <a:rPr lang="de-CH" dirty="0" err="1" smtClean="0"/>
              <a:t>of</a:t>
            </a:r>
            <a:r>
              <a:rPr lang="de-CH" dirty="0" smtClean="0"/>
              <a:t> </a:t>
            </a:r>
            <a:r>
              <a:rPr lang="de-CH" dirty="0" err="1" smtClean="0"/>
              <a:t>motivations</a:t>
            </a:r>
            <a:r>
              <a:rPr lang="de-CH" dirty="0" smtClean="0"/>
              <a:t> </a:t>
            </a:r>
            <a:r>
              <a:rPr lang="de-CH" dirty="0" err="1" smtClean="0"/>
              <a:t>are</a:t>
            </a:r>
            <a:r>
              <a:rPr lang="de-CH" dirty="0" smtClean="0"/>
              <a:t> also </a:t>
            </a:r>
            <a:r>
              <a:rPr lang="de-CH" dirty="0" err="1" smtClean="0"/>
              <a:t>important</a:t>
            </a:r>
            <a:r>
              <a:rPr lang="de-CH" dirty="0" smtClean="0"/>
              <a:t> </a:t>
            </a:r>
            <a:r>
              <a:rPr lang="de-CH" dirty="0" err="1" smtClean="0"/>
              <a:t>to</a:t>
            </a:r>
            <a:r>
              <a:rPr lang="de-CH" dirty="0" smtClean="0"/>
              <a:t> </a:t>
            </a:r>
            <a:r>
              <a:rPr lang="de-CH" dirty="0" err="1" smtClean="0"/>
              <a:t>consider</a:t>
            </a:r>
            <a:r>
              <a:rPr lang="de-CH" dirty="0" smtClean="0"/>
              <a:t>:</a:t>
            </a:r>
            <a:endParaRPr lang="de-CH" dirty="0" smtClean="0"/>
          </a:p>
          <a:p>
            <a:endParaRPr lang="de-CH" dirty="0" smtClean="0"/>
          </a:p>
          <a:p>
            <a:pPr marL="457200" indent="-457200">
              <a:buFont typeface="+mj-lt"/>
              <a:buAutoNum type="arabicPeriod"/>
            </a:pPr>
            <a:r>
              <a:rPr lang="de-CH" b="1" dirty="0" err="1" smtClean="0"/>
              <a:t>Intrinsic</a:t>
            </a:r>
            <a:r>
              <a:rPr lang="de-CH" b="1" dirty="0" smtClean="0"/>
              <a:t> </a:t>
            </a:r>
            <a:r>
              <a:rPr lang="de-CH" b="1" dirty="0" err="1" smtClean="0"/>
              <a:t>motivation</a:t>
            </a:r>
            <a:endParaRPr lang="de-CH" b="1" dirty="0"/>
          </a:p>
          <a:p>
            <a:pPr marL="457200" indent="-457200">
              <a:buFont typeface="+mj-lt"/>
              <a:buAutoNum type="arabicPeriod"/>
            </a:pPr>
            <a:r>
              <a:rPr lang="de-CH" dirty="0" err="1" smtClean="0"/>
              <a:t>Extrinsic</a:t>
            </a:r>
            <a:r>
              <a:rPr lang="de-CH" dirty="0" smtClean="0"/>
              <a:t> </a:t>
            </a:r>
            <a:r>
              <a:rPr lang="de-CH" dirty="0" err="1" smtClean="0"/>
              <a:t>motivation</a:t>
            </a:r>
            <a:endParaRPr lang="de-CH" dirty="0" smtClean="0"/>
          </a:p>
          <a:p>
            <a:pPr marL="457200" indent="-457200">
              <a:buFont typeface="+mj-lt"/>
              <a:buAutoNum type="arabicPeriod"/>
            </a:pPr>
            <a:endParaRPr lang="de-CH" dirty="0"/>
          </a:p>
          <a:p>
            <a:pPr marL="0" indent="0">
              <a:buNone/>
            </a:pPr>
            <a:r>
              <a:rPr lang="en-US" dirty="0"/>
              <a:t>In general, individuals seek and </a:t>
            </a:r>
            <a:r>
              <a:rPr lang="en-US" dirty="0" smtClean="0"/>
              <a:t>prefer </a:t>
            </a:r>
            <a:r>
              <a:rPr lang="en-US" b="1" dirty="0" smtClean="0">
                <a:solidFill>
                  <a:srgbClr val="9CBEBD"/>
                </a:solidFill>
              </a:rPr>
              <a:t>intrinsic motivation</a:t>
            </a:r>
            <a:r>
              <a:rPr lang="en-US" dirty="0" smtClean="0"/>
              <a:t> (self-determination), which </a:t>
            </a:r>
            <a:r>
              <a:rPr lang="en-US" dirty="0"/>
              <a:t>results in good performance and a </a:t>
            </a:r>
            <a:r>
              <a:rPr lang="en-US" dirty="0" smtClean="0"/>
              <a:t>high level of well-being</a:t>
            </a:r>
            <a:r>
              <a:rPr lang="en-US" dirty="0"/>
              <a:t>.</a:t>
            </a:r>
          </a:p>
          <a:p>
            <a:pPr marL="0" indent="0">
              <a:buNone/>
            </a:pPr>
            <a:r>
              <a:rPr lang="en-US" dirty="0"/>
              <a:t>Intrinsic motivation </a:t>
            </a:r>
            <a:r>
              <a:rPr lang="en-US" dirty="0" smtClean="0"/>
              <a:t>produces </a:t>
            </a:r>
            <a:r>
              <a:rPr lang="en-US" dirty="0"/>
              <a:t>high performance over the </a:t>
            </a:r>
            <a:r>
              <a:rPr lang="en-US" b="1" dirty="0">
                <a:solidFill>
                  <a:srgbClr val="9CBEBD"/>
                </a:solidFill>
              </a:rPr>
              <a:t>long term</a:t>
            </a:r>
            <a:r>
              <a:rPr lang="en-US" dirty="0"/>
              <a:t>.</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14</a:t>
            </a:fld>
            <a:endParaRPr lang="en-US" dirty="0"/>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06400" y="3171382"/>
            <a:ext cx="5078412" cy="3056380"/>
          </a:xfrm>
          <a:prstGeom prst="rect">
            <a:avLst/>
          </a:prstGeom>
        </p:spPr>
      </p:pic>
    </p:spTree>
    <p:extLst>
      <p:ext uri="{BB962C8B-B14F-4D97-AF65-F5344CB8AC3E}">
        <p14:creationId xmlns:p14="http://schemas.microsoft.com/office/powerpoint/2010/main" val="1329126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CAN I DO IT?</a:t>
            </a:r>
            <a:endParaRPr lang="de-CH" dirty="0"/>
          </a:p>
        </p:txBody>
      </p:sp>
      <p:sp>
        <p:nvSpPr>
          <p:cNvPr id="3" name="Inhaltsplatzhalter 2"/>
          <p:cNvSpPr>
            <a:spLocks noGrp="1"/>
          </p:cNvSpPr>
          <p:nvPr>
            <p:ph idx="1"/>
          </p:nvPr>
        </p:nvSpPr>
        <p:spPr/>
        <p:txBody>
          <a:bodyPr/>
          <a:lstStyle/>
          <a:p>
            <a:r>
              <a:rPr lang="de-CH" dirty="0" smtClean="0"/>
              <a:t/>
            </a:r>
            <a:br>
              <a:rPr lang="de-CH" dirty="0" smtClean="0"/>
            </a:br>
            <a:r>
              <a:rPr lang="de-CH" dirty="0" smtClean="0"/>
              <a:t/>
            </a:r>
            <a:br>
              <a:rPr lang="de-CH" dirty="0" smtClean="0"/>
            </a:br>
            <a:r>
              <a:rPr lang="de-CH" dirty="0" smtClean="0"/>
              <a:t/>
            </a:r>
            <a:br>
              <a:rPr lang="de-CH" dirty="0" smtClean="0"/>
            </a:br>
            <a:endParaRPr lang="de-CH" dirty="0" smtClean="0"/>
          </a:p>
          <a:p>
            <a:endParaRPr lang="de-CH" dirty="0"/>
          </a:p>
          <a:p>
            <a:endParaRPr lang="de-CH" dirty="0"/>
          </a:p>
        </p:txBody>
      </p:sp>
      <p:sp>
        <p:nvSpPr>
          <p:cNvPr id="4" name="Textplatzhalter 3"/>
          <p:cNvSpPr>
            <a:spLocks noGrp="1"/>
          </p:cNvSpPr>
          <p:nvPr>
            <p:ph type="body" sz="half" idx="2"/>
          </p:nvPr>
        </p:nvSpPr>
        <p:spPr/>
        <p:txBody>
          <a:bodyPr/>
          <a:lstStyle/>
          <a:p>
            <a:r>
              <a:rPr lang="de-CH" dirty="0" smtClean="0"/>
              <a:t>IMPORTANCE OF </a:t>
            </a:r>
            <a:r>
              <a:rPr lang="de-CH" b="1" dirty="0" smtClean="0"/>
              <a:t>INTRINSIC MOTIVATION</a:t>
            </a:r>
          </a:p>
          <a:p>
            <a:endParaRPr lang="de-CH" b="1" dirty="0"/>
          </a:p>
          <a:p>
            <a:endParaRPr lang="de-CH" dirty="0" smtClean="0"/>
          </a:p>
          <a:p>
            <a:pPr algn="ctr"/>
            <a:r>
              <a:rPr lang="en-US" i="1" dirty="0"/>
              <a:t>“ doing of an activity for its inherent satisfactions rather than for some separable consequences</a:t>
            </a:r>
            <a:r>
              <a:rPr lang="en-US" i="1" dirty="0" smtClean="0"/>
              <a:t>”</a:t>
            </a:r>
          </a:p>
          <a:p>
            <a:pPr algn="ctr"/>
            <a:r>
              <a:rPr lang="en-US" dirty="0" smtClean="0"/>
              <a:t>(Ryan &amp; </a:t>
            </a:r>
            <a:r>
              <a:rPr lang="en-US" dirty="0" err="1" smtClean="0"/>
              <a:t>Deci</a:t>
            </a:r>
            <a:r>
              <a:rPr lang="en-US" dirty="0" smtClean="0"/>
              <a:t> 2000)</a:t>
            </a:r>
          </a:p>
          <a:p>
            <a:pPr algn="ctr"/>
            <a:endParaRPr lang="en-US" dirty="0"/>
          </a:p>
          <a:p>
            <a:pPr algn="ctr"/>
            <a:r>
              <a:rPr lang="en-US" dirty="0" smtClean="0"/>
              <a:t>BASED ON THREE BASIC PSYCHOLOGICAL </a:t>
            </a:r>
            <a:r>
              <a:rPr lang="en-US" b="1" dirty="0" smtClean="0"/>
              <a:t>NEEDS</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15</a:t>
            </a:fld>
            <a:endParaRPr lang="en-US" dirty="0"/>
          </a:p>
        </p:txBody>
      </p:sp>
      <p:sp>
        <p:nvSpPr>
          <p:cNvPr id="6" name="Pfeil nach unten 5"/>
          <p:cNvSpPr/>
          <p:nvPr/>
        </p:nvSpPr>
        <p:spPr>
          <a:xfrm>
            <a:off x="3090930" y="2665927"/>
            <a:ext cx="373487" cy="6181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7" name="Diagramm 6"/>
          <p:cNvGraphicFramePr/>
          <p:nvPr>
            <p:extLst>
              <p:ext uri="{D42A27DB-BD31-4B8C-83A1-F6EECF244321}">
                <p14:modId xmlns:p14="http://schemas.microsoft.com/office/powerpoint/2010/main" val="3123163307"/>
              </p:ext>
            </p:extLst>
          </p:nvPr>
        </p:nvGraphicFramePr>
        <p:xfrm>
          <a:off x="6307786" y="835575"/>
          <a:ext cx="511577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feil nach rechts 7"/>
          <p:cNvSpPr/>
          <p:nvPr/>
        </p:nvSpPr>
        <p:spPr>
          <a:xfrm>
            <a:off x="4816699" y="5054958"/>
            <a:ext cx="1120462" cy="373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23698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CAN I DO IT?</a:t>
            </a:r>
            <a:endParaRPr lang="de-CH" dirty="0"/>
          </a:p>
        </p:txBody>
      </p:sp>
      <p:sp>
        <p:nvSpPr>
          <p:cNvPr id="3" name="Inhaltsplatzhalter 2"/>
          <p:cNvSpPr>
            <a:spLocks noGrp="1"/>
          </p:cNvSpPr>
          <p:nvPr>
            <p:ph idx="1"/>
          </p:nvPr>
        </p:nvSpPr>
        <p:spPr/>
        <p:txBody>
          <a:bodyPr/>
          <a:lstStyle/>
          <a:p>
            <a:r>
              <a:rPr lang="de-CH" b="1" dirty="0" smtClean="0"/>
              <a:t>AUTONOMY</a:t>
            </a:r>
          </a:p>
          <a:p>
            <a:endParaRPr lang="de-CH" dirty="0"/>
          </a:p>
          <a:p>
            <a:r>
              <a:rPr lang="en-US" dirty="0"/>
              <a:t>C</a:t>
            </a:r>
            <a:r>
              <a:rPr lang="en-US" dirty="0" smtClean="0"/>
              <a:t>oncerns </a:t>
            </a:r>
            <a:r>
              <a:rPr lang="en-US" dirty="0"/>
              <a:t>with the urge to be causal agents and to act in harmony with our integrated self. </a:t>
            </a:r>
            <a:endParaRPr lang="en-US" dirty="0" smtClean="0"/>
          </a:p>
          <a:p>
            <a:r>
              <a:rPr lang="en-US" dirty="0" smtClean="0"/>
              <a:t/>
            </a:r>
            <a:br>
              <a:rPr lang="en-US" dirty="0" smtClean="0"/>
            </a:br>
            <a:r>
              <a:rPr lang="en-US" dirty="0" smtClean="0"/>
              <a:t>To </a:t>
            </a:r>
            <a:r>
              <a:rPr lang="en-US" dirty="0"/>
              <a:t>be autonomous does not mean to be independent. It means having a </a:t>
            </a:r>
            <a:r>
              <a:rPr lang="en-US" b="1" dirty="0"/>
              <a:t>sense of free will </a:t>
            </a:r>
            <a:r>
              <a:rPr lang="en-US" dirty="0"/>
              <a:t>when doing something or </a:t>
            </a:r>
            <a:r>
              <a:rPr lang="en-US" b="1" dirty="0"/>
              <a:t>acting out of our own interests and values</a:t>
            </a:r>
            <a:r>
              <a:rPr lang="en-US" dirty="0"/>
              <a:t>.</a:t>
            </a:r>
          </a:p>
          <a:p>
            <a:r>
              <a:rPr lang="de-CH" dirty="0" smtClean="0"/>
              <a:t/>
            </a:r>
            <a:br>
              <a:rPr lang="de-CH" dirty="0" smtClean="0"/>
            </a:br>
            <a:r>
              <a:rPr lang="de-CH" dirty="0" smtClean="0"/>
              <a:t/>
            </a:r>
            <a:br>
              <a:rPr lang="de-CH" dirty="0" smtClean="0"/>
            </a:br>
            <a:r>
              <a:rPr lang="de-CH" dirty="0" smtClean="0"/>
              <a:t/>
            </a:r>
            <a:br>
              <a:rPr lang="de-CH" dirty="0" smtClean="0"/>
            </a:br>
            <a:endParaRPr lang="de-CH" dirty="0" smtClean="0"/>
          </a:p>
          <a:p>
            <a:endParaRPr lang="de-CH" dirty="0"/>
          </a:p>
          <a:p>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16</a:t>
            </a:fld>
            <a:endParaRPr lang="en-US"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603" y="1969996"/>
            <a:ext cx="4574578" cy="3967165"/>
          </a:xfrm>
          <a:prstGeom prst="rect">
            <a:avLst/>
          </a:prstGeom>
        </p:spPr>
      </p:pic>
    </p:spTree>
    <p:extLst>
      <p:ext uri="{BB962C8B-B14F-4D97-AF65-F5344CB8AC3E}">
        <p14:creationId xmlns:p14="http://schemas.microsoft.com/office/powerpoint/2010/main" val="1863212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CAN I DO IT?</a:t>
            </a:r>
            <a:endParaRPr lang="de-CH" dirty="0"/>
          </a:p>
        </p:txBody>
      </p:sp>
      <p:sp>
        <p:nvSpPr>
          <p:cNvPr id="3" name="Inhaltsplatzhalter 2"/>
          <p:cNvSpPr>
            <a:spLocks noGrp="1"/>
          </p:cNvSpPr>
          <p:nvPr>
            <p:ph idx="1"/>
          </p:nvPr>
        </p:nvSpPr>
        <p:spPr/>
        <p:txBody>
          <a:bodyPr/>
          <a:lstStyle/>
          <a:p>
            <a:r>
              <a:rPr lang="de-CH" b="1" dirty="0" smtClean="0"/>
              <a:t>COMPETENCE</a:t>
            </a:r>
            <a:r>
              <a:rPr lang="de-CH" dirty="0" smtClean="0"/>
              <a:t/>
            </a:r>
            <a:br>
              <a:rPr lang="de-CH" dirty="0" smtClean="0"/>
            </a:br>
            <a:r>
              <a:rPr lang="de-CH" dirty="0" smtClean="0"/>
              <a:t/>
            </a:r>
            <a:br>
              <a:rPr lang="de-CH" dirty="0" smtClean="0"/>
            </a:br>
            <a:endParaRPr lang="de-CH" dirty="0" smtClean="0"/>
          </a:p>
          <a:p>
            <a:r>
              <a:rPr lang="en-US" dirty="0" smtClean="0"/>
              <a:t>The </a:t>
            </a:r>
            <a:r>
              <a:rPr lang="en-US" dirty="0"/>
              <a:t>need for </a:t>
            </a:r>
            <a:r>
              <a:rPr lang="en-US" b="1" dirty="0"/>
              <a:t>competence</a:t>
            </a:r>
            <a:r>
              <a:rPr lang="en-US" dirty="0"/>
              <a:t> means the desire to control and master the environment and outcome. </a:t>
            </a:r>
            <a:endParaRPr lang="en-US" dirty="0" smtClean="0"/>
          </a:p>
          <a:p>
            <a:endParaRPr lang="en-US" dirty="0"/>
          </a:p>
          <a:p>
            <a:r>
              <a:rPr lang="en-US" dirty="0" smtClean="0"/>
              <a:t>We </a:t>
            </a:r>
            <a:r>
              <a:rPr lang="en-US" dirty="0"/>
              <a:t>want to know how things will turn out and what the results are of our actions.</a:t>
            </a:r>
            <a:r>
              <a:rPr lang="de-CH" dirty="0" smtClean="0"/>
              <a:t/>
            </a:r>
            <a:br>
              <a:rPr lang="de-CH" dirty="0" smtClean="0"/>
            </a:br>
            <a:endParaRPr lang="de-CH" dirty="0" smtClean="0"/>
          </a:p>
          <a:p>
            <a:endParaRPr lang="de-CH" dirty="0"/>
          </a:p>
          <a:p>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17</a:t>
            </a:fld>
            <a:endParaRPr lang="en-US"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1" y="2206580"/>
            <a:ext cx="3810000" cy="3810000"/>
          </a:xfrm>
          <a:prstGeom prst="rect">
            <a:avLst/>
          </a:prstGeom>
        </p:spPr>
      </p:pic>
    </p:spTree>
    <p:extLst>
      <p:ext uri="{BB962C8B-B14F-4D97-AF65-F5344CB8AC3E}">
        <p14:creationId xmlns:p14="http://schemas.microsoft.com/office/powerpoint/2010/main" val="3466410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CAN I DO IT?</a:t>
            </a:r>
            <a:endParaRPr lang="de-CH" dirty="0"/>
          </a:p>
        </p:txBody>
      </p:sp>
      <p:sp>
        <p:nvSpPr>
          <p:cNvPr id="3" name="Inhaltsplatzhalter 2"/>
          <p:cNvSpPr>
            <a:spLocks noGrp="1"/>
          </p:cNvSpPr>
          <p:nvPr>
            <p:ph idx="1"/>
          </p:nvPr>
        </p:nvSpPr>
        <p:spPr/>
        <p:txBody>
          <a:bodyPr/>
          <a:lstStyle/>
          <a:p>
            <a:r>
              <a:rPr lang="de-CH" b="1" dirty="0" smtClean="0"/>
              <a:t>RELATEDNESS</a:t>
            </a:r>
            <a:r>
              <a:rPr lang="de-CH" dirty="0" smtClean="0"/>
              <a:t/>
            </a:r>
            <a:br>
              <a:rPr lang="de-CH" dirty="0" smtClean="0"/>
            </a:br>
            <a:endParaRPr lang="de-CH" dirty="0" smtClean="0"/>
          </a:p>
          <a:p>
            <a:endParaRPr lang="de-CH" dirty="0" smtClean="0"/>
          </a:p>
          <a:p>
            <a:r>
              <a:rPr lang="en-US" dirty="0" smtClean="0"/>
              <a:t>It deals </a:t>
            </a:r>
            <a:r>
              <a:rPr lang="en-US" dirty="0"/>
              <a:t>with the desire to “interact with, be connected to, and experience caring for other people</a:t>
            </a:r>
            <a:r>
              <a:rPr lang="en-US" dirty="0" smtClean="0"/>
              <a:t>”.</a:t>
            </a:r>
          </a:p>
          <a:p>
            <a:endParaRPr lang="en-US" dirty="0"/>
          </a:p>
          <a:p>
            <a:r>
              <a:rPr lang="en-US" dirty="0" smtClean="0"/>
              <a:t>Our </a:t>
            </a:r>
            <a:r>
              <a:rPr lang="en-US" dirty="0"/>
              <a:t>actions and daily activities involve other people and through this, we seek the feeling of </a:t>
            </a:r>
            <a:r>
              <a:rPr lang="en-US" b="1" dirty="0"/>
              <a:t>belongingness</a:t>
            </a:r>
            <a:r>
              <a:rPr lang="en-US" dirty="0"/>
              <a:t>.</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18</a:t>
            </a:fld>
            <a:endParaRPr lang="en-US"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528" y="2318197"/>
            <a:ext cx="4168717" cy="2876415"/>
          </a:xfrm>
          <a:prstGeom prst="rect">
            <a:avLst/>
          </a:prstGeom>
        </p:spPr>
      </p:pic>
    </p:spTree>
    <p:extLst>
      <p:ext uri="{BB962C8B-B14F-4D97-AF65-F5344CB8AC3E}">
        <p14:creationId xmlns:p14="http://schemas.microsoft.com/office/powerpoint/2010/main" val="1730194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Strategy</a:t>
            </a:r>
            <a:endParaRPr lang="de-CH" dirty="0"/>
          </a:p>
        </p:txBody>
      </p:sp>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5000" y="1706798"/>
            <a:ext cx="5678488" cy="3415828"/>
          </a:xfrm>
        </p:spPr>
      </p:pic>
      <p:sp>
        <p:nvSpPr>
          <p:cNvPr id="4" name="Textplatzhalter 3"/>
          <p:cNvSpPr>
            <a:spLocks noGrp="1"/>
          </p:cNvSpPr>
          <p:nvPr>
            <p:ph type="body" sz="half" idx="2"/>
          </p:nvPr>
        </p:nvSpPr>
        <p:spPr/>
        <p:txBody>
          <a:bodyPr/>
          <a:lstStyle/>
          <a:p>
            <a:r>
              <a:rPr lang="en-US" b="1" dirty="0" smtClean="0"/>
              <a:t>ANSWER THE FOLLOWING QUESTIONS</a:t>
            </a:r>
          </a:p>
          <a:p>
            <a:r>
              <a:rPr lang="en-US" dirty="0" smtClean="0"/>
              <a:t>What </a:t>
            </a:r>
            <a:r>
              <a:rPr lang="en-US" dirty="0"/>
              <a:t>do I need to do in order to </a:t>
            </a:r>
            <a:r>
              <a:rPr lang="en-US" dirty="0" smtClean="0"/>
              <a:t>develop a plan for </a:t>
            </a:r>
            <a:r>
              <a:rPr lang="en-US" dirty="0"/>
              <a:t>my </a:t>
            </a:r>
            <a:r>
              <a:rPr lang="en-US" dirty="0" smtClean="0"/>
              <a:t>job-integration? </a:t>
            </a:r>
            <a:endParaRPr lang="en-US" dirty="0"/>
          </a:p>
          <a:p>
            <a:r>
              <a:rPr lang="en-US" dirty="0"/>
              <a:t>How could I benefit from </a:t>
            </a:r>
            <a:r>
              <a:rPr lang="en-US" dirty="0" smtClean="0"/>
              <a:t>my job-integration? </a:t>
            </a:r>
          </a:p>
          <a:p>
            <a:endParaRPr lang="en-US" dirty="0"/>
          </a:p>
          <a:p>
            <a:endParaRPr lang="en-US" dirty="0" smtClean="0"/>
          </a:p>
          <a:p>
            <a:endParaRPr lang="en-US" dirty="0"/>
          </a:p>
          <a:p>
            <a:endParaRPr lang="en-US" dirty="0" smtClean="0"/>
          </a:p>
          <a:p>
            <a:r>
              <a:rPr lang="en-GB" dirty="0" smtClean="0"/>
              <a:t>Share </a:t>
            </a:r>
            <a:r>
              <a:rPr lang="en-GB" dirty="0"/>
              <a:t>issues and thoughts </a:t>
            </a:r>
            <a:r>
              <a:rPr lang="en-GB" dirty="0" smtClean="0"/>
              <a:t>you came </a:t>
            </a:r>
            <a:r>
              <a:rPr lang="en-GB" dirty="0"/>
              <a:t>up with while doing this </a:t>
            </a:r>
            <a:r>
              <a:rPr lang="en-GB" dirty="0" smtClean="0"/>
              <a:t>activity</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19</a:t>
            </a:fld>
            <a:endParaRPr lang="en-US" dirty="0"/>
          </a:p>
        </p:txBody>
      </p:sp>
      <p:sp>
        <p:nvSpPr>
          <p:cNvPr id="6" name="Pfeil nach unten 5"/>
          <p:cNvSpPr/>
          <p:nvPr/>
        </p:nvSpPr>
        <p:spPr>
          <a:xfrm>
            <a:off x="2859109" y="4134118"/>
            <a:ext cx="540913" cy="953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52162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4B3B9CD-92AC-44A7-9066-431851008D30}"/>
              </a:ext>
            </a:extLst>
          </p:cNvPr>
          <p:cNvSpPr>
            <a:spLocks noGrp="1"/>
          </p:cNvSpPr>
          <p:nvPr>
            <p:ph type="ctrTitle" idx="4294967295"/>
          </p:nvPr>
        </p:nvSpPr>
        <p:spPr>
          <a:xfrm>
            <a:off x="712631" y="2060911"/>
            <a:ext cx="10788204" cy="3554278"/>
          </a:xfrm>
          <a:solidFill>
            <a:schemeClr val="bg1"/>
          </a:solidFill>
          <a:ln>
            <a:solidFill>
              <a:srgbClr val="9CBEBD"/>
            </a:solidFill>
          </a:ln>
        </p:spPr>
        <p:txBody>
          <a:bodyPr>
            <a:noAutofit/>
          </a:bodyPr>
          <a:lstStyle/>
          <a:p>
            <a:pPr algn="ctr"/>
            <a:r>
              <a:rPr lang="en-US" sz="3600" b="1" dirty="0"/>
              <a:t>« </a:t>
            </a:r>
            <a:r>
              <a:rPr lang="en-US" sz="3600" b="1" dirty="0">
                <a:solidFill>
                  <a:srgbClr val="039BE7"/>
                </a:solidFill>
              </a:rPr>
              <a:t>Motivation</a:t>
            </a:r>
            <a:r>
              <a:rPr lang="en-US" sz="3600" b="1" dirty="0"/>
              <a:t> means the switching on of some </a:t>
            </a:r>
            <a:r>
              <a:rPr lang="en-US" sz="3600" b="1" dirty="0" smtClean="0"/>
              <a:t>patterns </a:t>
            </a:r>
            <a:r>
              <a:rPr lang="en-US" sz="3600" b="1" dirty="0"/>
              <a:t>of behavior, of a program of action specified within the individual - motivation is what makes people tick »</a:t>
            </a:r>
            <a:r>
              <a:rPr lang="en-US" sz="3600" dirty="0"/>
              <a:t> </a:t>
            </a:r>
            <a:r>
              <a:rPr lang="en-US" sz="3600" dirty="0" smtClean="0"/>
              <a:t/>
            </a:r>
            <a:br>
              <a:rPr lang="en-US" sz="3600" dirty="0" smtClean="0"/>
            </a:br>
            <a:r>
              <a:rPr lang="en-US" sz="3600" dirty="0" smtClean="0"/>
              <a:t/>
            </a:r>
            <a:br>
              <a:rPr lang="en-US" sz="3600" dirty="0" smtClean="0"/>
            </a:br>
            <a:r>
              <a:rPr lang="en-US" sz="3600" i="1" dirty="0" smtClean="0"/>
              <a:t>(LAMING, </a:t>
            </a:r>
            <a:r>
              <a:rPr lang="en-US" sz="3600" i="1" dirty="0"/>
              <a:t>2004) </a:t>
            </a:r>
            <a:endParaRPr lang="el-GR" sz="3600" i="1" dirty="0"/>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spTree>
    <p:custDataLst>
      <p:tags r:id="rId1"/>
    </p:custDataLst>
    <p:extLst>
      <p:ext uri="{BB962C8B-B14F-4D97-AF65-F5344CB8AC3E}">
        <p14:creationId xmlns:p14="http://schemas.microsoft.com/office/powerpoint/2010/main" val="2327456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CONTENTS</a:t>
            </a:r>
            <a:endParaRPr lang="en-GB" dirty="0"/>
          </a:p>
        </p:txBody>
      </p:sp>
      <p:sp>
        <p:nvSpPr>
          <p:cNvPr id="6" name="Text Placeholder 5"/>
          <p:cNvSpPr>
            <a:spLocks noGrp="1"/>
          </p:cNvSpPr>
          <p:nvPr>
            <p:ph type="body" sz="half" idx="2"/>
          </p:nvPr>
        </p:nvSpPr>
        <p:spPr>
          <a:xfrm>
            <a:off x="1024128" y="1906073"/>
            <a:ext cx="4389120" cy="4113727"/>
          </a:xfrm>
        </p:spPr>
        <p:txBody>
          <a:bodyPr>
            <a:noAutofit/>
          </a:bodyPr>
          <a:lstStyle/>
          <a:p>
            <a:r>
              <a:rPr lang="en-GB" sz="2000" dirty="0" smtClean="0"/>
              <a:t>Case </a:t>
            </a:r>
            <a:r>
              <a:rPr lang="en-GB" sz="2000" dirty="0"/>
              <a:t>studies </a:t>
            </a:r>
            <a:endParaRPr lang="de-CH" sz="2000" dirty="0"/>
          </a:p>
          <a:p>
            <a:r>
              <a:rPr lang="en-GB" sz="2000" dirty="0"/>
              <a:t>What drives me? </a:t>
            </a:r>
            <a:endParaRPr lang="de-CH" sz="2000" dirty="0"/>
          </a:p>
          <a:p>
            <a:r>
              <a:rPr lang="en-GB" sz="2000" dirty="0"/>
              <a:t>Can I do it? Problems and solutions </a:t>
            </a:r>
            <a:endParaRPr lang="de-CH" sz="2000" dirty="0"/>
          </a:p>
          <a:p>
            <a:r>
              <a:rPr lang="en-GB" sz="2000" dirty="0"/>
              <a:t>Strategy </a:t>
            </a:r>
            <a:endParaRPr lang="de-CH" sz="2000" dirty="0"/>
          </a:p>
        </p:txBody>
      </p:sp>
      <p:pic>
        <p:nvPicPr>
          <p:cNvPr id="5"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9" name="Slide Number Placeholder 8"/>
          <p:cNvSpPr>
            <a:spLocks noGrp="1"/>
          </p:cNvSpPr>
          <p:nvPr>
            <p:ph type="sldNum" sz="quarter" idx="12"/>
          </p:nvPr>
        </p:nvSpPr>
        <p:spPr/>
        <p:txBody>
          <a:bodyPr/>
          <a:lstStyle/>
          <a:p>
            <a:fld id="{4FAB73BC-B049-4115-A692-8D63A059BFB8}" type="slidenum">
              <a:rPr lang="en-US" smtClean="0"/>
              <a:pPr/>
              <a:t>3</a:t>
            </a:fld>
            <a:endParaRPr lang="en-US" dirty="0"/>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0567" y="1772789"/>
            <a:ext cx="4667250" cy="2333625"/>
          </a:xfrm>
          <a:prstGeom prst="rect">
            <a:avLst/>
          </a:prstGeom>
        </p:spPr>
      </p:pic>
    </p:spTree>
    <p:custDataLst>
      <p:tags r:id="rId1"/>
    </p:custDataLst>
    <p:extLst>
      <p:ext uri="{BB962C8B-B14F-4D97-AF65-F5344CB8AC3E}">
        <p14:creationId xmlns:p14="http://schemas.microsoft.com/office/powerpoint/2010/main" val="493602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Case </a:t>
            </a:r>
            <a:r>
              <a:rPr lang="de-CH" dirty="0" err="1" smtClean="0"/>
              <a:t>studies</a:t>
            </a:r>
            <a:r>
              <a:rPr lang="de-CH" dirty="0" smtClean="0"/>
              <a:t/>
            </a:r>
            <a:br>
              <a:rPr lang="de-CH" dirty="0" smtClean="0"/>
            </a:br>
            <a:endParaRPr lang="de-CH" dirty="0"/>
          </a:p>
        </p:txBody>
      </p:sp>
      <p:sp>
        <p:nvSpPr>
          <p:cNvPr id="3" name="Inhaltsplatzhalter 2"/>
          <p:cNvSpPr>
            <a:spLocks noGrp="1"/>
          </p:cNvSpPr>
          <p:nvPr>
            <p:ph idx="1"/>
          </p:nvPr>
        </p:nvSpPr>
        <p:spPr/>
        <p:txBody>
          <a:bodyPr/>
          <a:lstStyle/>
          <a:p>
            <a:r>
              <a:rPr lang="en-US" dirty="0" smtClean="0"/>
              <a:t>I </a:t>
            </a:r>
            <a:r>
              <a:rPr lang="en-US" dirty="0"/>
              <a:t>took a risk because before coming to France, I did not have any job offers and I knew nobody who could help me to settle in ... in Morocco ... I had stable employment ... My parents were ashamed because they wanted me to stay in Morocco and get married, they wanted me to be like all the women ... But, for me, this was a risk worth taking ... to migrate to France was to gain freedom as a woman ... to go live in a country which believes in democracy, in the rights of men and women ...</a:t>
            </a:r>
            <a:endParaRPr lang="de-CH" dirty="0"/>
          </a:p>
        </p:txBody>
      </p:sp>
      <p:sp>
        <p:nvSpPr>
          <p:cNvPr id="4" name="Textplatzhalter 3"/>
          <p:cNvSpPr>
            <a:spLocks noGrp="1"/>
          </p:cNvSpPr>
          <p:nvPr>
            <p:ph type="body" sz="half" idx="2"/>
          </p:nvPr>
        </p:nvSpPr>
        <p:spPr/>
        <p:txBody>
          <a:bodyPr/>
          <a:lstStyle/>
          <a:p>
            <a:r>
              <a:rPr lang="de-CH" dirty="0" smtClean="0"/>
              <a:t>A MOROCCAN PROFESSOR</a:t>
            </a:r>
          </a:p>
          <a:p>
            <a:r>
              <a:rPr lang="en-US" dirty="0"/>
              <a:t>I wanted to flee from the social injustice in Morocco and to live in France as a free woman ...</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4</a:t>
            </a:fld>
            <a:endParaRPr lang="en-US" dirty="0"/>
          </a:p>
        </p:txBody>
      </p:sp>
      <p:sp>
        <p:nvSpPr>
          <p:cNvPr id="6" name="Textfeld 5"/>
          <p:cNvSpPr txBox="1"/>
          <p:nvPr/>
        </p:nvSpPr>
        <p:spPr>
          <a:xfrm>
            <a:off x="708338"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89" y="3490175"/>
            <a:ext cx="3535868" cy="2359278"/>
          </a:xfrm>
          <a:prstGeom prst="rect">
            <a:avLst/>
          </a:prstGeom>
        </p:spPr>
      </p:pic>
    </p:spTree>
    <p:extLst>
      <p:ext uri="{BB962C8B-B14F-4D97-AF65-F5344CB8AC3E}">
        <p14:creationId xmlns:p14="http://schemas.microsoft.com/office/powerpoint/2010/main" val="2838100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Case </a:t>
            </a:r>
            <a:r>
              <a:rPr lang="de-CH" dirty="0" err="1" smtClean="0"/>
              <a:t>studies</a:t>
            </a:r>
            <a:endParaRPr lang="de-CH" dirty="0"/>
          </a:p>
        </p:txBody>
      </p:sp>
      <p:sp>
        <p:nvSpPr>
          <p:cNvPr id="3" name="Inhaltsplatzhalter 2"/>
          <p:cNvSpPr>
            <a:spLocks noGrp="1"/>
          </p:cNvSpPr>
          <p:nvPr>
            <p:ph idx="1"/>
          </p:nvPr>
        </p:nvSpPr>
        <p:spPr/>
        <p:txBody>
          <a:bodyPr/>
          <a:lstStyle/>
          <a:p>
            <a:r>
              <a:rPr lang="en-US" dirty="0" smtClean="0"/>
              <a:t>They </a:t>
            </a:r>
            <a:r>
              <a:rPr lang="en-US" dirty="0"/>
              <a:t>say it is normal in Germany ... I had a boss who blocked everything, and would make negative observations to me every day. ... In addition, on a personal level, I wanted to leave and experience different traditions, and also to see a big city like Paris, with sports clubs and all. I also wanted to experience the multicultural aspect, a different culture ... Making the decision to migrate implied losing my job and the security attached to it ... I perceived that moving to France would largely compensate these </a:t>
            </a:r>
            <a:endParaRPr lang="de-CH" dirty="0"/>
          </a:p>
        </p:txBody>
      </p:sp>
      <p:sp>
        <p:nvSpPr>
          <p:cNvPr id="4" name="Textplatzhalter 3"/>
          <p:cNvSpPr>
            <a:spLocks noGrp="1"/>
          </p:cNvSpPr>
          <p:nvPr>
            <p:ph type="body" sz="half" idx="2"/>
          </p:nvPr>
        </p:nvSpPr>
        <p:spPr/>
        <p:txBody>
          <a:bodyPr/>
          <a:lstStyle/>
          <a:p>
            <a:r>
              <a:rPr lang="de-CH" dirty="0" smtClean="0"/>
              <a:t>A GERMAN QUALITY MANAGER</a:t>
            </a:r>
          </a:p>
          <a:p>
            <a:r>
              <a:rPr lang="en-US" dirty="0"/>
              <a:t>In Germany ... I was underpaid considering my </a:t>
            </a:r>
            <a:r>
              <a:rPr lang="en-US" dirty="0" smtClean="0"/>
              <a:t>qualifications</a:t>
            </a:r>
            <a:r>
              <a:rPr lang="en-US" dirty="0"/>
              <a:t>, 30% below what I would have been earning if I were a man.</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5</a:t>
            </a:fld>
            <a:endParaRPr lang="en-US" dirty="0"/>
          </a:p>
        </p:txBody>
      </p:sp>
      <p:sp>
        <p:nvSpPr>
          <p:cNvPr id="6" name="Textfeld 5"/>
          <p:cNvSpPr txBox="1"/>
          <p:nvPr/>
        </p:nvSpPr>
        <p:spPr>
          <a:xfrm>
            <a:off x="463639"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911" y="4257675"/>
            <a:ext cx="2762250" cy="1657350"/>
          </a:xfrm>
          <a:prstGeom prst="rect">
            <a:avLst/>
          </a:prstGeom>
        </p:spPr>
      </p:pic>
    </p:spTree>
    <p:extLst>
      <p:ext uri="{BB962C8B-B14F-4D97-AF65-F5344CB8AC3E}">
        <p14:creationId xmlns:p14="http://schemas.microsoft.com/office/powerpoint/2010/main" val="3377335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Case </a:t>
            </a:r>
            <a:r>
              <a:rPr lang="de-CH" dirty="0" err="1" smtClean="0"/>
              <a:t>studies</a:t>
            </a:r>
            <a:endParaRPr lang="de-CH" dirty="0"/>
          </a:p>
        </p:txBody>
      </p:sp>
      <p:sp>
        <p:nvSpPr>
          <p:cNvPr id="3" name="Inhaltsplatzhalter 2"/>
          <p:cNvSpPr>
            <a:spLocks noGrp="1"/>
          </p:cNvSpPr>
          <p:nvPr>
            <p:ph idx="1"/>
          </p:nvPr>
        </p:nvSpPr>
        <p:spPr/>
        <p:txBody>
          <a:bodyPr/>
          <a:lstStyle/>
          <a:p>
            <a:r>
              <a:rPr lang="en-US" dirty="0" smtClean="0"/>
              <a:t>... </a:t>
            </a:r>
            <a:r>
              <a:rPr lang="en-US" dirty="0"/>
              <a:t>I found myself faced with forces and people who sought to block my paper, which was very hard ... At first, I wanted to go to Canada or to the USA, because I thought people there were more open towards foreigners than French people are ... And I did not want to come to France since I had nothing to gain there, I knew I was not going to be able to be a journalist, the job I do best, in France (...). To leave was to lose everything I had in Algeria, my spouse who did not want to go with me, my children, my work ... It was very risky, but I had no choice.</a:t>
            </a:r>
            <a:endParaRPr lang="de-CH" dirty="0"/>
          </a:p>
        </p:txBody>
      </p:sp>
      <p:sp>
        <p:nvSpPr>
          <p:cNvPr id="4" name="Textplatzhalter 3"/>
          <p:cNvSpPr>
            <a:spLocks noGrp="1"/>
          </p:cNvSpPr>
          <p:nvPr>
            <p:ph type="body" sz="half" idx="2"/>
          </p:nvPr>
        </p:nvSpPr>
        <p:spPr/>
        <p:txBody>
          <a:bodyPr/>
          <a:lstStyle/>
          <a:p>
            <a:r>
              <a:rPr lang="de-CH" dirty="0" smtClean="0"/>
              <a:t>AN ALGERIAN PR DIRECTOR</a:t>
            </a:r>
          </a:p>
          <a:p>
            <a:r>
              <a:rPr lang="en-US" dirty="0"/>
              <a:t>I had trouble in Algeria with the paper where I worked as an editor ... Ever since 1992, my paper had been experiencing various problems, also because of the rising Islamist parties</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6</a:t>
            </a:fld>
            <a:endParaRPr lang="en-US" dirty="0"/>
          </a:p>
        </p:txBody>
      </p:sp>
      <p:sp>
        <p:nvSpPr>
          <p:cNvPr id="6" name="Textfeld 5"/>
          <p:cNvSpPr txBox="1"/>
          <p:nvPr/>
        </p:nvSpPr>
        <p:spPr>
          <a:xfrm>
            <a:off x="540913"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367" y="4166066"/>
            <a:ext cx="2976842" cy="1984065"/>
          </a:xfrm>
          <a:prstGeom prst="rect">
            <a:avLst/>
          </a:prstGeom>
        </p:spPr>
      </p:pic>
    </p:spTree>
    <p:extLst>
      <p:ext uri="{BB962C8B-B14F-4D97-AF65-F5344CB8AC3E}">
        <p14:creationId xmlns:p14="http://schemas.microsoft.com/office/powerpoint/2010/main" val="2496729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Case </a:t>
            </a:r>
            <a:r>
              <a:rPr lang="de-CH" dirty="0" err="1" smtClean="0"/>
              <a:t>studies</a:t>
            </a:r>
            <a:endParaRPr lang="de-CH" dirty="0"/>
          </a:p>
        </p:txBody>
      </p:sp>
      <p:sp>
        <p:nvSpPr>
          <p:cNvPr id="3" name="Inhaltsplatzhalter 2"/>
          <p:cNvSpPr>
            <a:spLocks noGrp="1"/>
          </p:cNvSpPr>
          <p:nvPr>
            <p:ph idx="1"/>
          </p:nvPr>
        </p:nvSpPr>
        <p:spPr/>
        <p:txBody>
          <a:bodyPr/>
          <a:lstStyle/>
          <a:p>
            <a:r>
              <a:rPr lang="en-US" dirty="0" smtClean="0"/>
              <a:t>I </a:t>
            </a:r>
            <a:r>
              <a:rPr lang="en-US" dirty="0"/>
              <a:t>didn't want to stay in Romania, ... I didn't want to work in a corrupt environment where you have to be friends with all the right people in order to succeed ... I received a job offer which included an interesting salary package in Romania but I rejected it, because I wanted to leave the country ... it was risky ... but it was absolutely necessary to leave Romania ... Because of this decision, I fought with my parents ... I didn't want to go to France, the idea I had of the way people work there was unpleasant ... I knew I had nothing more to learn in my area</a:t>
            </a:r>
            <a:endParaRPr lang="de-CH" dirty="0"/>
          </a:p>
        </p:txBody>
      </p:sp>
      <p:sp>
        <p:nvSpPr>
          <p:cNvPr id="4" name="Textplatzhalter 3"/>
          <p:cNvSpPr>
            <a:spLocks noGrp="1"/>
          </p:cNvSpPr>
          <p:nvPr>
            <p:ph type="body" sz="half" idx="2"/>
          </p:nvPr>
        </p:nvSpPr>
        <p:spPr/>
        <p:txBody>
          <a:bodyPr/>
          <a:lstStyle/>
          <a:p>
            <a:r>
              <a:rPr lang="de-CH" dirty="0" smtClean="0"/>
              <a:t>A ROMANIAN DATA PROCESSING ENGINEER</a:t>
            </a:r>
          </a:p>
          <a:p>
            <a:r>
              <a:rPr lang="en-US" dirty="0"/>
              <a:t>I was not interested in coming to France ... but this was the only possibility I got to escape my country. Originally, I wanted to go to Sweden or Norway but it didn't work out ...</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7</a:t>
            </a:fld>
            <a:endParaRPr lang="en-US" dirty="0"/>
          </a:p>
        </p:txBody>
      </p:sp>
      <p:sp>
        <p:nvSpPr>
          <p:cNvPr id="6" name="Textfeld 5"/>
          <p:cNvSpPr txBox="1"/>
          <p:nvPr/>
        </p:nvSpPr>
        <p:spPr>
          <a:xfrm>
            <a:off x="386366"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560" y="4342392"/>
            <a:ext cx="2619375" cy="1743075"/>
          </a:xfrm>
          <a:prstGeom prst="rect">
            <a:avLst/>
          </a:prstGeom>
        </p:spPr>
      </p:pic>
    </p:spTree>
    <p:extLst>
      <p:ext uri="{BB962C8B-B14F-4D97-AF65-F5344CB8AC3E}">
        <p14:creationId xmlns:p14="http://schemas.microsoft.com/office/powerpoint/2010/main" val="2806920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Case </a:t>
            </a:r>
            <a:r>
              <a:rPr lang="de-CH" dirty="0" err="1" smtClean="0"/>
              <a:t>studies</a:t>
            </a:r>
            <a:endParaRPr lang="de-CH" dirty="0"/>
          </a:p>
        </p:txBody>
      </p:sp>
      <p:sp>
        <p:nvSpPr>
          <p:cNvPr id="3" name="Inhaltsplatzhalter 2"/>
          <p:cNvSpPr>
            <a:spLocks noGrp="1"/>
          </p:cNvSpPr>
          <p:nvPr>
            <p:ph idx="1"/>
          </p:nvPr>
        </p:nvSpPr>
        <p:spPr/>
        <p:txBody>
          <a:bodyPr/>
          <a:lstStyle/>
          <a:p>
            <a:r>
              <a:rPr lang="en-US" dirty="0" smtClean="0"/>
              <a:t>I </a:t>
            </a:r>
            <a:r>
              <a:rPr lang="en-US" dirty="0"/>
              <a:t>often asked my husband to talk to me in French so that I could learn the language ... I watched TV and listened to radio in French ... I was ready to do all it takes to learn about the culture and to understand how to communicate with the French ... at work ... I bought cook books to learn French cuisine . . . culinary arts are important in France ... I even signed up for cooking classes ... it was also a way of quickly meeting some people in France ... and to make new friends ... </a:t>
            </a:r>
            <a:endParaRPr lang="de-CH" dirty="0"/>
          </a:p>
        </p:txBody>
      </p:sp>
      <p:sp>
        <p:nvSpPr>
          <p:cNvPr id="4" name="Textplatzhalter 3"/>
          <p:cNvSpPr>
            <a:spLocks noGrp="1"/>
          </p:cNvSpPr>
          <p:nvPr>
            <p:ph type="body" sz="half" idx="2"/>
          </p:nvPr>
        </p:nvSpPr>
        <p:spPr/>
        <p:txBody>
          <a:bodyPr/>
          <a:lstStyle/>
          <a:p>
            <a:r>
              <a:rPr lang="de-CH" dirty="0" smtClean="0"/>
              <a:t>A MEXICAN AUDITOR</a:t>
            </a:r>
          </a:p>
          <a:p>
            <a:r>
              <a:rPr lang="en-US" dirty="0"/>
              <a:t>I wanted to come to France ... I thought it would be a good experience ... I wanted to meet French people to better understand the country's culture and traditions.</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8</a:t>
            </a:fld>
            <a:endParaRPr lang="en-US" dirty="0"/>
          </a:p>
        </p:txBody>
      </p:sp>
      <p:sp>
        <p:nvSpPr>
          <p:cNvPr id="6" name="Textfeld 5"/>
          <p:cNvSpPr txBox="1"/>
          <p:nvPr/>
        </p:nvSpPr>
        <p:spPr>
          <a:xfrm>
            <a:off x="386366"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453" y="4238625"/>
            <a:ext cx="2828925" cy="1619250"/>
          </a:xfrm>
          <a:prstGeom prst="rect">
            <a:avLst/>
          </a:prstGeom>
        </p:spPr>
      </p:pic>
    </p:spTree>
    <p:extLst>
      <p:ext uri="{BB962C8B-B14F-4D97-AF65-F5344CB8AC3E}">
        <p14:creationId xmlns:p14="http://schemas.microsoft.com/office/powerpoint/2010/main" val="348564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Case </a:t>
            </a:r>
            <a:r>
              <a:rPr lang="de-CH" dirty="0" err="1" smtClean="0"/>
              <a:t>studies</a:t>
            </a:r>
            <a:endParaRPr lang="de-CH" dirty="0"/>
          </a:p>
        </p:txBody>
      </p:sp>
      <p:sp>
        <p:nvSpPr>
          <p:cNvPr id="3" name="Inhaltsplatzhalter 2"/>
          <p:cNvSpPr>
            <a:spLocks noGrp="1"/>
          </p:cNvSpPr>
          <p:nvPr>
            <p:ph idx="1"/>
          </p:nvPr>
        </p:nvSpPr>
        <p:spPr/>
        <p:txBody>
          <a:bodyPr/>
          <a:lstStyle/>
          <a:p>
            <a:r>
              <a:rPr lang="en-US" dirty="0" smtClean="0"/>
              <a:t>At </a:t>
            </a:r>
            <a:r>
              <a:rPr lang="en-US" dirty="0"/>
              <a:t>the company . . . they accompanied me in my apartment search and helped me to establish a good relationship with the landlords ... When I arrived I received training ... they gave me a lot of information which might not help French people but was important to me ... I really appreciated that help ... it encouraged me to socialize with my French colleagues and to engage with their culture, which I would not have done otherwise ... Thus, I worked a lot, during my lunch breaks, my weekends, and I did not count the hours I spent working</a:t>
            </a:r>
            <a:endParaRPr lang="de-CH" dirty="0"/>
          </a:p>
        </p:txBody>
      </p:sp>
      <p:sp>
        <p:nvSpPr>
          <p:cNvPr id="4" name="Textplatzhalter 3"/>
          <p:cNvSpPr>
            <a:spLocks noGrp="1"/>
          </p:cNvSpPr>
          <p:nvPr>
            <p:ph type="body" sz="half" idx="2"/>
          </p:nvPr>
        </p:nvSpPr>
        <p:spPr/>
        <p:txBody>
          <a:bodyPr/>
          <a:lstStyle/>
          <a:p>
            <a:r>
              <a:rPr lang="de-CH" dirty="0" smtClean="0"/>
              <a:t>AN ALGERIAN FINANCIAL MANAGER</a:t>
            </a:r>
            <a:br>
              <a:rPr lang="de-CH" dirty="0" smtClean="0"/>
            </a:br>
            <a:r>
              <a:rPr lang="en-US" dirty="0"/>
              <a:t>I did not want to come to France ... I had a lot of </a:t>
            </a:r>
            <a:r>
              <a:rPr lang="en-US" dirty="0" smtClean="0"/>
              <a:t>preconceived </a:t>
            </a:r>
            <a:r>
              <a:rPr lang="en-US" dirty="0"/>
              <a:t>notions about the French and France . . . but I did not have the choice ... I wasn't ready to make any efforts to integrate in France ...</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9</a:t>
            </a:fld>
            <a:endParaRPr lang="en-US" dirty="0"/>
          </a:p>
        </p:txBody>
      </p:sp>
      <p:sp>
        <p:nvSpPr>
          <p:cNvPr id="6" name="Textfeld 5"/>
          <p:cNvSpPr txBox="1"/>
          <p:nvPr/>
        </p:nvSpPr>
        <p:spPr>
          <a:xfrm>
            <a:off x="386366" y="6463220"/>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367" y="4166066"/>
            <a:ext cx="2976842" cy="1984065"/>
          </a:xfrm>
          <a:prstGeom prst="rect">
            <a:avLst/>
          </a:prstGeom>
        </p:spPr>
      </p:pic>
    </p:spTree>
    <p:extLst>
      <p:ext uri="{BB962C8B-B14F-4D97-AF65-F5344CB8AC3E}">
        <p14:creationId xmlns:p14="http://schemas.microsoft.com/office/powerpoint/2010/main" val="18991677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INTEGRAL" val="JptKkINP"/>
  <p:tag name="ARTICULATE_PROJECT_OPEN" val="0"/>
  <p:tag name="ARTICULATE_SLIDE_COUNT" val="2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2026</Words>
  <Application>Microsoft Office PowerPoint</Application>
  <PresentationFormat>Benutzerdefiniert</PresentationFormat>
  <Paragraphs>152</Paragraphs>
  <Slides>19</Slides>
  <Notes>11</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Integral</vt:lpstr>
      <vt:lpstr>MOTIVATION.  How can trainees work to increase their motivation to resolve their situation?</vt:lpstr>
      <vt:lpstr>« Motivation means the switching on of some patterns of behavior, of a program of action specified within the individual - motivation is what makes people tick »   (LAMING, 2004) </vt:lpstr>
      <vt:lpstr>CONTENTS</vt:lpstr>
      <vt:lpstr>Case studies </vt:lpstr>
      <vt:lpstr>Case studies</vt:lpstr>
      <vt:lpstr>Case studies</vt:lpstr>
      <vt:lpstr>Case studies</vt:lpstr>
      <vt:lpstr>Case studies</vt:lpstr>
      <vt:lpstr>Case studies</vt:lpstr>
      <vt:lpstr>Case studies</vt:lpstr>
      <vt:lpstr>Case studies</vt:lpstr>
      <vt:lpstr>What drives me?</vt:lpstr>
      <vt:lpstr>What drives me?</vt:lpstr>
      <vt:lpstr>What drives me?</vt:lpstr>
      <vt:lpstr>CAN I DO IT?</vt:lpstr>
      <vt:lpstr>CAN I DO IT?</vt:lpstr>
      <vt:lpstr>CAN I DO IT?</vt:lpstr>
      <vt:lpstr>CAN I DO IT?</vt:lpstr>
      <vt:lpstr>Strategy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David Powell</dc:creator>
  <cp:lastModifiedBy>fiordelli_m</cp:lastModifiedBy>
  <cp:revision>185</cp:revision>
  <dcterms:created xsi:type="dcterms:W3CDTF">2017-12-19T15:29:47Z</dcterms:created>
  <dcterms:modified xsi:type="dcterms:W3CDTF">2018-06-09T20:33:33Z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764A306A-EE9E-483F-9388-D494C5A6E4F8</vt:lpwstr>
  </property>
  <property fmtid="{D5CDD505-2E9C-101B-9397-08002B2CF9AE}" pid="3" name="ArticulatePath">
    <vt:lpwstr>Migreat ppt TEMPLATE</vt:lpwstr>
  </property>
</Properties>
</file>